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404" r:id="rId5"/>
    <p:sldId id="405" r:id="rId6"/>
    <p:sldId id="410" r:id="rId7"/>
    <p:sldId id="409" r:id="rId8"/>
    <p:sldId id="406" r:id="rId9"/>
    <p:sldId id="407" r:id="rId10"/>
    <p:sldId id="408" r:id="rId11"/>
    <p:sldId id="385" r:id="rId12"/>
    <p:sldId id="403" r:id="rId13"/>
    <p:sldId id="402" r:id="rId14"/>
    <p:sldId id="401" r:id="rId15"/>
    <p:sldId id="386" r:id="rId16"/>
    <p:sldId id="392" r:id="rId17"/>
    <p:sldId id="397" r:id="rId18"/>
    <p:sldId id="393" r:id="rId19"/>
    <p:sldId id="394" r:id="rId20"/>
    <p:sldId id="399" r:id="rId21"/>
    <p:sldId id="400" r:id="rId22"/>
    <p:sldId id="395" r:id="rId23"/>
    <p:sldId id="396" r:id="rId24"/>
    <p:sldId id="398" r:id="rId25"/>
    <p:sldId id="259" r:id="rId26"/>
    <p:sldId id="365" r:id="rId27"/>
    <p:sldId id="366" r:id="rId28"/>
    <p:sldId id="367" r:id="rId29"/>
    <p:sldId id="368" r:id="rId30"/>
    <p:sldId id="369" r:id="rId31"/>
    <p:sldId id="383" r:id="rId32"/>
    <p:sldId id="384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70" r:id="rId41"/>
    <p:sldId id="371" r:id="rId42"/>
    <p:sldId id="364" r:id="rId43"/>
    <p:sldId id="372" r:id="rId44"/>
    <p:sldId id="373" r:id="rId45"/>
    <p:sldId id="374" r:id="rId46"/>
    <p:sldId id="375" r:id="rId4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86481" autoAdjust="0"/>
  </p:normalViewPr>
  <p:slideViewPr>
    <p:cSldViewPr>
      <p:cViewPr varScale="1">
        <p:scale>
          <a:sx n="62" d="100"/>
          <a:sy n="62" d="100"/>
        </p:scale>
        <p:origin x="190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ABBC-6FA6-4F6B-9A63-25287E139AB9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8E8C9-9F14-4EA4-9D35-1D41C931E2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16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7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763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12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240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716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157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299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952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899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688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6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391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2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40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24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78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56B57-8D4A-48DF-BE17-679E1C15EB92}" type="datetimeFigureOut">
              <a:rPr lang="th-TH" smtClean="0"/>
              <a:t>25/04/69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63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be.com/shorts/QKnow9AnVek?si=5v6NFPbJYFjQ1D3k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286" y="2474136"/>
            <a:ext cx="9167285" cy="1470025"/>
          </a:xfrm>
          <a:solidFill>
            <a:srgbClr val="002060"/>
          </a:solidFill>
          <a:ln w="5715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2892991" y="1541511"/>
            <a:ext cx="2584708" cy="9233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ITB2303</a:t>
            </a:r>
            <a:endParaRPr lang="th-TH" sz="5400" dirty="0">
              <a:solidFill>
                <a:srgbClr val="FFFF00"/>
              </a:solidFill>
            </a:endParaRPr>
          </a:p>
        </p:txBody>
      </p:sp>
      <p:sp>
        <p:nvSpPr>
          <p:cNvPr id="5" name="AutoShape 2" descr="ผู้ผลิต ดิจิทัลคอนเทนต์ (Digital Content) แถวหน้า  ฝันที่ไม่ไกลเกินเอื้อมของไท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ผู้ผลิต ดิจิทัลคอนเทนต์ (Digital Content) แถวหน้า  ฝันที่ไม่ไกลเกินเอื้อมของไทย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6" descr="Five Copyright Issues and Solutions on Digital Content - Advisory Excellence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312,143 Digital Content Images, Stock Photos &amp; Vectors | Shutterstock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0" y="1"/>
            <a:ext cx="2952750" cy="246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3933056"/>
            <a:ext cx="2469329" cy="174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The age of digital media – what comes next? - News - University of Liverp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77" y="0"/>
            <a:ext cx="3730221" cy="245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ntent Generation Archives - WordB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90" y="3933056"/>
            <a:ext cx="2952750" cy="17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igital Marketing Platform Guide: Definition &amp; Examples | Marketing  Evolu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40" y="3933056"/>
            <a:ext cx="3717760" cy="17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gital Learning: The Top 10 Benefits - eLearning Indust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50" y="0"/>
            <a:ext cx="2481790" cy="154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igital Footprint กับการคัดเลือกพนักงานเข้าทำงาน | จ๊อบส์ดีบี ประเทศไทย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90" y="5644838"/>
            <a:ext cx="2952750" cy="11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619672" y="2377868"/>
            <a:ext cx="6120680" cy="15841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err="1">
                <a:solidFill>
                  <a:srgbClr val="FFFF00"/>
                </a:solidFill>
              </a:rPr>
              <a:t>ดิจิทัล</a:t>
            </a:r>
            <a:r>
              <a:rPr lang="th-TH" sz="5400" b="1" dirty="0">
                <a:solidFill>
                  <a:srgbClr val="FFFF00"/>
                </a:solidFill>
              </a:rPr>
              <a:t>คอน</a:t>
            </a:r>
            <a:r>
              <a:rPr lang="th-TH" sz="5400" b="1" dirty="0" err="1">
                <a:solidFill>
                  <a:srgbClr val="FFFF00"/>
                </a:solidFill>
              </a:rPr>
              <a:t>เทนต์</a:t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Digital Content</a:t>
            </a:r>
            <a:endParaRPr lang="th-TH" sz="5400" dirty="0">
              <a:solidFill>
                <a:srgbClr val="FFFF00"/>
              </a:solidFill>
            </a:endParaRPr>
          </a:p>
        </p:txBody>
      </p:sp>
      <p:pic>
        <p:nvPicPr>
          <p:cNvPr id="16" name="Picture 2" descr="Digital content regulation: Tech giants may limit user-experience in  Banglades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82" y="5618706"/>
            <a:ext cx="3732716" cy="12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tse3.mm.bing.net/th?id=OIP.0FrhqurbnVALciwndG9wvQAAAA&amp;pid=Api&amp;P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9" y="5497825"/>
            <a:ext cx="2481790" cy="13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7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94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18EC23-3677-471A-A2D9-656EF543C3A4}"/>
              </a:ext>
            </a:extLst>
          </p:cNvPr>
          <p:cNvSpPr txBox="1"/>
          <p:nvPr/>
        </p:nvSpPr>
        <p:spPr>
          <a:xfrm>
            <a:off x="323528" y="172957"/>
            <a:ext cx="82089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ในปี 2026 โลกของ </a:t>
            </a:r>
            <a:r>
              <a:rPr lang="en-US" b="1" dirty="0"/>
              <a:t>Digital Content</a:t>
            </a:r>
            <a:r>
              <a:rPr lang="en-US" dirty="0"/>
              <a:t> </a:t>
            </a:r>
            <a:r>
              <a:rPr lang="th-TH" dirty="0"/>
              <a:t>ไม่ได้อยู่แค่บนหน้าจอ 2 มิติอีกต่อไป </a:t>
            </a:r>
          </a:p>
          <a:p>
            <a:r>
              <a:rPr lang="th-TH" dirty="0"/>
              <a:t>แต่เป็นการผสานรวมระหว่าง </a:t>
            </a:r>
            <a:r>
              <a:rPr lang="en-US" b="1" dirty="0"/>
              <a:t>AI, Spatial Computing</a:t>
            </a:r>
            <a:r>
              <a:rPr lang="en-US" dirty="0"/>
              <a:t> </a:t>
            </a:r>
            <a:r>
              <a:rPr lang="th-TH" dirty="0"/>
              <a:t>และ </a:t>
            </a:r>
            <a:r>
              <a:rPr lang="en-US" b="1" dirty="0"/>
              <a:t>Human Authenticity</a:t>
            </a:r>
            <a:r>
              <a:rPr lang="en-US" dirty="0"/>
              <a:t> </a:t>
            </a:r>
            <a:r>
              <a:rPr lang="th-TH" dirty="0"/>
              <a:t>อย่างแยกไม่ออก เพื่อให้เนื้อหาทันสมัยและน่าสนใจ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9B77B-28AC-49E9-8310-62961ECCBEC9}"/>
              </a:ext>
            </a:extLst>
          </p:cNvPr>
          <p:cNvSpPr txBox="1"/>
          <p:nvPr/>
        </p:nvSpPr>
        <p:spPr>
          <a:xfrm>
            <a:off x="323528" y="2406223"/>
            <a:ext cx="85689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b="1" i="0" dirty="0">
                <a:solidFill>
                  <a:srgbClr val="09090B"/>
                </a:solidFill>
                <a:effectLst/>
                <a:latin typeface="Inter"/>
              </a:rPr>
              <a:t>ความหมายของ </a:t>
            </a:r>
            <a:r>
              <a:rPr lang="en-US" b="1" i="0" dirty="0">
                <a:solidFill>
                  <a:srgbClr val="09090B"/>
                </a:solidFill>
                <a:effectLst/>
                <a:latin typeface="Inter"/>
              </a:rPr>
              <a:t>Spatial Computing</a:t>
            </a:r>
            <a:r>
              <a:rPr lang="en-US" b="0" i="0" dirty="0">
                <a:solidFill>
                  <a:srgbClr val="09090B"/>
                </a:solidFill>
                <a:effectLst/>
                <a:latin typeface="Inter"/>
              </a:rPr>
              <a:t> </a:t>
            </a:r>
            <a:r>
              <a:rPr lang="th-TH" b="0" i="0" dirty="0">
                <a:solidFill>
                  <a:srgbClr val="09090B"/>
                </a:solidFill>
                <a:effectLst/>
                <a:latin typeface="Inter"/>
              </a:rPr>
              <a:t>หมายถึงการที่คอมพิวเตอร์เข้าใจ จัดการ และโต้ตอบกับข้อมูลเชิงพื้นที่ (</a:t>
            </a:r>
            <a:r>
              <a:rPr lang="en-US" b="0" i="0" dirty="0">
                <a:solidFill>
                  <a:srgbClr val="09090B"/>
                </a:solidFill>
                <a:effectLst/>
                <a:latin typeface="Inter"/>
              </a:rPr>
              <a:t>space) </a:t>
            </a:r>
            <a:r>
              <a:rPr lang="th-TH" b="0" i="0" dirty="0">
                <a:solidFill>
                  <a:srgbClr val="09090B"/>
                </a:solidFill>
                <a:effectLst/>
                <a:latin typeface="Inter"/>
              </a:rPr>
              <a:t>ของโลกจริงแบบเรียลไทม์ เพื่อให้เกิดประสบการณ์เชิงพื้นที่ที่ผสานระหว่างโลกจริงและดิจิทัล</a:t>
            </a:r>
          </a:p>
          <a:p>
            <a:endParaRPr lang="th-TH" dirty="0"/>
          </a:p>
          <a:p>
            <a:br>
              <a:rPr lang="th-TH" dirty="0"/>
            </a:b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1C051-92DC-45F9-9BAE-909AD9E9052A}"/>
              </a:ext>
            </a:extLst>
          </p:cNvPr>
          <p:cNvSpPr txBox="1"/>
          <p:nvPr/>
        </p:nvSpPr>
        <p:spPr>
          <a:xfrm>
            <a:off x="323528" y="160847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9090B"/>
                </a:solidFill>
                <a:effectLst/>
                <a:latin typeface="Inter"/>
              </a:rPr>
              <a:t>Spatial Computing </a:t>
            </a:r>
            <a:endParaRPr lang="th-TH" dirty="0"/>
          </a:p>
        </p:txBody>
      </p:sp>
      <p:pic>
        <p:nvPicPr>
          <p:cNvPr id="2050" name="Picture 2" descr="What is Spatial Computing: A Revolution for Industries and Everyday Life -  Onirix">
            <a:extLst>
              <a:ext uri="{FF2B5EF4-FFF2-40B4-BE49-F238E27FC236}">
                <a16:creationId xmlns:a16="http://schemas.microsoft.com/office/drawing/2014/main" id="{39CC597B-3F42-4CB9-A48F-01A08FF4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27" y="3993490"/>
            <a:ext cx="37623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atial computing: What it means, it's applications, and the benefits for  your brand">
            <a:extLst>
              <a:ext uri="{FF2B5EF4-FFF2-40B4-BE49-F238E27FC236}">
                <a16:creationId xmlns:a16="http://schemas.microsoft.com/office/drawing/2014/main" id="{D2E70188-F175-45BA-ABE3-2D936983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5" y="3993489"/>
            <a:ext cx="3762375" cy="27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atial Computing, What is it? And Its Top Three Projects - The Coin  Republic">
            <a:extLst>
              <a:ext uri="{FF2B5EF4-FFF2-40B4-BE49-F238E27FC236}">
                <a16:creationId xmlns:a16="http://schemas.microsoft.com/office/drawing/2014/main" id="{126EE2A8-69AF-4132-AC54-5F9BEC0C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70" y="5119289"/>
            <a:ext cx="376237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1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F9B77B-28AC-49E9-8310-62961ECCBEC9}"/>
              </a:ext>
            </a:extLst>
          </p:cNvPr>
          <p:cNvSpPr txBox="1"/>
          <p:nvPr/>
        </p:nvSpPr>
        <p:spPr>
          <a:xfrm>
            <a:off x="451327" y="839033"/>
            <a:ext cx="82413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อาจกล่าวได้ว่า  </a:t>
            </a:r>
            <a:r>
              <a:rPr lang="en-US" b="1" dirty="0"/>
              <a:t>Spatial Computing</a:t>
            </a:r>
            <a:r>
              <a:rPr lang="en-US" dirty="0"/>
              <a:t> </a:t>
            </a:r>
            <a:r>
              <a:rPr lang="th-TH" dirty="0"/>
              <a:t>หรือ </a:t>
            </a:r>
            <a:r>
              <a:rPr lang="th-TH" b="1" dirty="0"/>
              <a:t>"การประมวลผลเชิงพื้นที่"</a:t>
            </a:r>
            <a:r>
              <a:rPr lang="th-TH" dirty="0"/>
              <a:t> คือเทคโนโลยีที่ทำให้คอมพิวเตอร์สามารถเข้าใจและโต้ตอบกับพื้นที่สามมิติรอบตัวเราได้ โดยการรวมโลกดิจิทัล (</a:t>
            </a:r>
            <a:r>
              <a:rPr lang="en-US" dirty="0"/>
              <a:t>Digital World) </a:t>
            </a:r>
            <a:r>
              <a:rPr lang="th-TH" dirty="0"/>
              <a:t>เข้ากับโลกแห่งความเป็นจริง (</a:t>
            </a:r>
            <a:r>
              <a:rPr lang="en-US" dirty="0"/>
              <a:t>Physical World) </a:t>
            </a:r>
            <a:r>
              <a:rPr lang="th-TH" dirty="0"/>
              <a:t>อย่างแนบเนียน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1C051-92DC-45F9-9BAE-909AD9E9052A}"/>
              </a:ext>
            </a:extLst>
          </p:cNvPr>
          <p:cNvSpPr txBox="1"/>
          <p:nvPr/>
        </p:nvSpPr>
        <p:spPr>
          <a:xfrm>
            <a:off x="467544" y="18864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9090B"/>
                </a:solidFill>
                <a:effectLst/>
                <a:latin typeface="Inter"/>
              </a:rPr>
              <a:t>Spatial Computing </a:t>
            </a:r>
            <a:endParaRPr lang="th-TH" dirty="0"/>
          </a:p>
        </p:txBody>
      </p:sp>
      <p:pic>
        <p:nvPicPr>
          <p:cNvPr id="3074" name="Picture 2" descr="Evolution of Spatial Computing | Travancore Analytics">
            <a:extLst>
              <a:ext uri="{FF2B5EF4-FFF2-40B4-BE49-F238E27FC236}">
                <a16:creationId xmlns:a16="http://schemas.microsoft.com/office/drawing/2014/main" id="{8DB7A39C-CB85-4511-B8F2-79098249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59"/>
            <a:ext cx="3672408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spatial computing? - YouTube">
            <a:extLst>
              <a:ext uri="{FF2B5EF4-FFF2-40B4-BE49-F238E27FC236}">
                <a16:creationId xmlns:a16="http://schemas.microsoft.com/office/drawing/2014/main" id="{5D45D510-5CB9-4C02-9B5D-5EB19757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87380"/>
            <a:ext cx="4709028" cy="26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92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A24769-850B-4288-87FD-1141F7764F27}"/>
              </a:ext>
            </a:extLst>
          </p:cNvPr>
          <p:cNvSpPr txBox="1"/>
          <p:nvPr/>
        </p:nvSpPr>
        <p:spPr>
          <a:xfrm>
            <a:off x="683568" y="548680"/>
            <a:ext cx="70567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09090B"/>
                </a:solidFill>
                <a:effectLst/>
                <a:latin typeface="Inter"/>
              </a:rPr>
              <a:t>สรุป: </a:t>
            </a:r>
            <a:r>
              <a:rPr lang="en-US" b="0" i="0" dirty="0">
                <a:solidFill>
                  <a:srgbClr val="09090B"/>
                </a:solidFill>
                <a:effectLst/>
                <a:latin typeface="Inter"/>
              </a:rPr>
              <a:t>Spatial Computing </a:t>
            </a:r>
            <a:r>
              <a:rPr lang="th-TH" b="0" i="0" dirty="0">
                <a:solidFill>
                  <a:srgbClr val="09090B"/>
                </a:solidFill>
                <a:effectLst/>
                <a:latin typeface="Inter"/>
              </a:rPr>
              <a:t>คือการรวมฮาร์ดแวร์ เซ็นเซอร์ และ </a:t>
            </a:r>
            <a:r>
              <a:rPr lang="en-US" b="0" i="0" dirty="0">
                <a:solidFill>
                  <a:srgbClr val="09090B"/>
                </a:solidFill>
                <a:effectLst/>
                <a:latin typeface="Inter"/>
              </a:rPr>
              <a:t>AI </a:t>
            </a:r>
            <a:r>
              <a:rPr lang="th-TH" b="0" i="0" dirty="0">
                <a:solidFill>
                  <a:srgbClr val="09090B"/>
                </a:solidFill>
                <a:effectLst/>
                <a:latin typeface="Inter"/>
              </a:rPr>
              <a:t>เพื่อให้คอมพิวเตอร์รับรู้และโต้ตอบกับโลกเชิงพื้นที่ในลักษณะที่เป็นธรรมชาติและเรียลไทม์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07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18EC23-3677-471A-A2D9-656EF543C3A4}"/>
              </a:ext>
            </a:extLst>
          </p:cNvPr>
          <p:cNvSpPr txBox="1"/>
          <p:nvPr/>
        </p:nvSpPr>
        <p:spPr>
          <a:xfrm>
            <a:off x="611560" y="548680"/>
            <a:ext cx="82089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ในปี 2026 โลกของ </a:t>
            </a:r>
            <a:r>
              <a:rPr lang="en-US" b="1" dirty="0"/>
              <a:t>Digital Content</a:t>
            </a:r>
            <a:r>
              <a:rPr lang="en-US" dirty="0"/>
              <a:t> </a:t>
            </a:r>
            <a:r>
              <a:rPr lang="th-TH" dirty="0"/>
              <a:t>ไม่ได้อยู่แค่บนหน้าจอ 2 มิติอีกต่อไป </a:t>
            </a:r>
          </a:p>
          <a:p>
            <a:r>
              <a:rPr lang="th-TH" dirty="0"/>
              <a:t>แต่เป็นการผสานรวมระหว่าง </a:t>
            </a:r>
            <a:r>
              <a:rPr lang="en-US" b="1" dirty="0"/>
              <a:t>AI, Spatial Computing</a:t>
            </a:r>
            <a:r>
              <a:rPr lang="en-US" dirty="0"/>
              <a:t> </a:t>
            </a:r>
            <a:r>
              <a:rPr lang="th-TH" dirty="0"/>
              <a:t>และ </a:t>
            </a:r>
            <a:r>
              <a:rPr lang="en-US" b="1" dirty="0"/>
              <a:t>Human Authenticity</a:t>
            </a:r>
            <a:r>
              <a:rPr lang="en-US" dirty="0"/>
              <a:t> </a:t>
            </a:r>
            <a:r>
              <a:rPr lang="th-TH" dirty="0"/>
              <a:t>อย่างแยกไม่ออก เพื่อให้เนื้อหาทันสมัยและน่าสนใจ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3F5EB-4945-42C5-B769-EAD45681F74F}"/>
              </a:ext>
            </a:extLst>
          </p:cNvPr>
          <p:cNvSpPr txBox="1"/>
          <p:nvPr/>
        </p:nvSpPr>
        <p:spPr>
          <a:xfrm>
            <a:off x="611560" y="2564904"/>
            <a:ext cx="71287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โดยเฉพาะ </a:t>
            </a:r>
            <a:r>
              <a:rPr lang="en-US" b="0" i="0" dirty="0">
                <a:solidFill>
                  <a:srgbClr val="111112"/>
                </a:solidFill>
                <a:effectLst/>
                <a:latin typeface="optimisticAI"/>
              </a:rPr>
              <a:t>AI,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การค้นหาแบบไม่ต้องคลิก และพฤติกรรมผู้บริโภคที่เปลี่ยนเป็น “ผู้ร่วมสร้าง” ทั้งนี้ในเทรนด์ปี 2026 จะเสริมเนื้อหาดังต่อไปนี้เข้าไปในเนื้อหาเดิมดังนี้ </a:t>
            </a:r>
          </a:p>
        </p:txBody>
      </p:sp>
    </p:spTree>
    <p:extLst>
      <p:ext uri="{BB962C8B-B14F-4D97-AF65-F5344CB8AC3E}">
        <p14:creationId xmlns:p14="http://schemas.microsoft.com/office/powerpoint/2010/main" val="120459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4D0F1-58E0-42CF-A469-68BBEA6E2941}"/>
              </a:ext>
            </a:extLst>
          </p:cNvPr>
          <p:cNvSpPr txBox="1"/>
          <p:nvPr/>
        </p:nvSpPr>
        <p:spPr>
          <a:xfrm>
            <a:off x="1043608" y="980728"/>
            <a:ext cx="763284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เนื้อหาเด</a:t>
            </a:r>
            <a:r>
              <a:rPr lang="th-TH" sz="3600" b="1" dirty="0">
                <a:solidFill>
                  <a:srgbClr val="111112"/>
                </a:solidFill>
                <a:latin typeface="optimisticAI"/>
              </a:rPr>
              <a:t>ิมตาม มคอ.3 </a:t>
            </a:r>
          </a:p>
          <a:p>
            <a:r>
              <a:rPr lang="en-US" b="0" i="0" dirty="0">
                <a:solidFill>
                  <a:srgbClr val="111112"/>
                </a:solidFill>
                <a:effectLst/>
                <a:latin typeface="optimisticAI"/>
              </a:rPr>
              <a:t>Knowledge about digital content, composition of digital content, innovation, forms of digital content, idea of digital content, digital content design and creation, trends of digital content</a:t>
            </a:r>
          </a:p>
          <a:p>
            <a:r>
              <a:rPr lang="th-TH" b="1" dirty="0"/>
              <a:t>หรือ </a:t>
            </a:r>
          </a:p>
          <a:p>
            <a:r>
              <a:rPr lang="th-TH" b="1" dirty="0"/>
              <a:t>- ความรู้เกี่ยวกับดิจิทัลคอนเทนต์ </a:t>
            </a:r>
            <a:endParaRPr lang="en-US" b="1" dirty="0"/>
          </a:p>
          <a:p>
            <a:r>
              <a:rPr lang="th-TH" b="1" dirty="0"/>
              <a:t>-  องค์ประกอบของดิจิทัลคอนเทนต์ วิวัฒนาการ </a:t>
            </a:r>
          </a:p>
          <a:p>
            <a:r>
              <a:rPr lang="en-US" b="1" dirty="0"/>
              <a:t>- </a:t>
            </a:r>
            <a:r>
              <a:rPr lang="th-TH" b="1" dirty="0"/>
              <a:t>รูปแบบดิจิทัลคอนเทนต์ </a:t>
            </a:r>
          </a:p>
          <a:p>
            <a:r>
              <a:rPr lang="th-TH" b="1" dirty="0"/>
              <a:t>- แนวคิดของดิจิทัลคอนเทนต์ </a:t>
            </a:r>
            <a:endParaRPr lang="en-US" b="1" dirty="0"/>
          </a:p>
          <a:p>
            <a:r>
              <a:rPr lang="th-TH" b="1" dirty="0"/>
              <a:t>- การออกแบบและการสร้างดิจิทัลคอนเทนต์ และแนวโน้มของดิจิทัลคอนเทนต์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602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FCF2D6-70D3-4297-88FA-D7A91AF39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35011"/>
              </p:ext>
            </p:extLst>
          </p:nvPr>
        </p:nvGraphicFramePr>
        <p:xfrm>
          <a:off x="107504" y="0"/>
          <a:ext cx="8856984" cy="672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397">
                  <a:extLst>
                    <a:ext uri="{9D8B030D-6E8A-4147-A177-3AD203B41FA5}">
                      <a16:colId xmlns:a16="http://schemas.microsoft.com/office/drawing/2014/main" val="1067217693"/>
                    </a:ext>
                  </a:extLst>
                </a:gridCol>
                <a:gridCol w="3468985">
                  <a:extLst>
                    <a:ext uri="{9D8B030D-6E8A-4147-A177-3AD203B41FA5}">
                      <a16:colId xmlns:a16="http://schemas.microsoft.com/office/drawing/2014/main" val="4064133497"/>
                    </a:ext>
                  </a:extLst>
                </a:gridCol>
                <a:gridCol w="3616602">
                  <a:extLst>
                    <a:ext uri="{9D8B030D-6E8A-4147-A177-3AD203B41FA5}">
                      <a16:colId xmlns:a16="http://schemas.microsoft.com/office/drawing/2014/main" val="214083033"/>
                    </a:ext>
                  </a:extLst>
                </a:gridCol>
              </a:tblGrid>
              <a:tr h="111130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b="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b="0" dirty="0">
                          <a:effectLst/>
                        </a:rPr>
                        <a:t>หัวข้อเดิม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b="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br>
                        <a:rPr lang="th-TH" sz="3600" b="0" dirty="0">
                          <a:effectLst/>
                        </a:rPr>
                      </a:br>
                      <a:r>
                        <a:rPr lang="th-TH" sz="3600" b="0" dirty="0">
                          <a:effectLst/>
                        </a:rPr>
                        <a:t>สิ่งที่เพิ่มในปี </a:t>
                      </a:r>
                      <a:r>
                        <a:rPr lang="en-US" sz="3600" b="0" dirty="0">
                          <a:effectLst/>
                        </a:rPr>
                        <a:t>2026</a:t>
                      </a:r>
                      <a:r>
                        <a:rPr lang="th-TH" sz="3600" b="0" dirty="0">
                          <a:effectLst/>
                        </a:rPr>
                        <a:t>นี้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b="0" dirty="0">
                          <a:effectLst/>
                        </a:rPr>
                        <a:t>เหตุผล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539045"/>
                  </a:ext>
                </a:extLst>
              </a:tr>
              <a:tr h="173244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Knowledge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about digital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Content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Zero-Click / Zero-Visit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World + Answer Engines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คน</a:t>
                      </a:r>
                      <a:r>
                        <a:rPr lang="th-TH" sz="2800" dirty="0" err="1">
                          <a:effectLst/>
                        </a:rPr>
                        <a:t>เสิร์ช</a:t>
                      </a:r>
                      <a:r>
                        <a:rPr lang="th-TH" sz="280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Google, </a:t>
                      </a:r>
                      <a:r>
                        <a:rPr lang="en-US" sz="2800" dirty="0" err="1">
                          <a:effectLst/>
                        </a:rPr>
                        <a:t>ChatGPT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Perplexity </a:t>
                      </a:r>
                      <a:r>
                        <a:rPr lang="th-TH" sz="2800" dirty="0">
                          <a:effectLst/>
                        </a:rPr>
                        <a:t>แล้วได้คำตอบเลย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 ไม่คลิกเข้าเว็บ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เข้าใจวิธีทำให้คอนเทนต์ถูกอ้างอิงโดย </a:t>
                      </a:r>
                      <a:r>
                        <a:rPr lang="en-US" sz="2800" dirty="0">
                          <a:effectLst/>
                        </a:rPr>
                        <a:t>AI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3652206"/>
                  </a:ext>
                </a:extLst>
              </a:tr>
              <a:tr h="204598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Composition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of digital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Content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Modular Content + </a:t>
                      </a:r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Structured Data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คอนเทนต์ต้องแตกเป็นชิ้นเล็กๆ นำไปใช้ซ้ำ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ข้ามช่องทางได้ และทำ </a:t>
                      </a:r>
                      <a:r>
                        <a:rPr lang="en-US" sz="2400" dirty="0">
                          <a:effectLst/>
                        </a:rPr>
                        <a:t>Generative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Engine Optimization GEO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5122030"/>
                  </a:ext>
                </a:extLst>
              </a:tr>
              <a:tr h="183310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Innovation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Agentic AI &amp;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Conversational Commerce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AI </a:t>
                      </a:r>
                      <a:r>
                        <a:rPr lang="th-TH" sz="2400" dirty="0">
                          <a:effectLst/>
                        </a:rPr>
                        <a:t>ไม่ได้แค่ช่วยทำ แต่เป็นตัวแทนซื้อ-ขาย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คุยกับลูกค้าแทนเรา ต้องสอนให้ออกแบบ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ประสบการณ์แชท + </a:t>
                      </a:r>
                      <a:r>
                        <a:rPr lang="en-US" sz="2400" dirty="0">
                          <a:effectLst/>
                        </a:rPr>
                        <a:t>Voice </a:t>
                      </a:r>
                      <a:r>
                        <a:rPr lang="th-TH" sz="2400" dirty="0">
                          <a:effectLst/>
                        </a:rPr>
                        <a:t>บน </a:t>
                      </a:r>
                      <a:r>
                        <a:rPr lang="en-US" sz="2400" dirty="0">
                          <a:effectLst/>
                        </a:rPr>
                        <a:t>CTV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481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26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FCF2D6-70D3-4297-88FA-D7A91AF39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473725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6721769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641334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83033"/>
                    </a:ext>
                  </a:extLst>
                </a:gridCol>
              </a:tblGrid>
              <a:tr h="76199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หัวข้อเดิม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สิ่งที่ควรเพิ่มปี </a:t>
                      </a:r>
                      <a:r>
                        <a:rPr lang="en-US" sz="2800" dirty="0">
                          <a:effectLst/>
                        </a:rPr>
                        <a:t>2026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เหตุผล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539045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Forms of digital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Content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AI-Generated Fatigue vs Human-Centric Story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50% </a:t>
                      </a:r>
                      <a:r>
                        <a:rPr lang="th-TH" sz="2400" dirty="0">
                          <a:effectLst/>
                        </a:rPr>
                        <a:t>ของบทความบนเว็บเป็น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AI </a:t>
                      </a:r>
                      <a:r>
                        <a:rPr lang="th-TH" sz="2400" dirty="0">
                          <a:effectLst/>
                        </a:rPr>
                        <a:t>เขียนแล้ว แต่คนโหยหาเรื่อง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เล่าจากมนุษย์จริงๆ ต้องสอนหาจุดสมดุล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387033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Idea of digital content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Co-creation &amp; Creative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Maximalism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Gen Z </a:t>
                      </a:r>
                      <a:r>
                        <a:rPr lang="th-TH" sz="2400" dirty="0">
                          <a:effectLst/>
                        </a:rPr>
                        <a:t>ไม่ได้แค่เสพ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แต่ขอรีม</a:t>
                      </a:r>
                      <a:r>
                        <a:rPr lang="th-TH" sz="2400" dirty="0" err="1">
                          <a:effectLst/>
                        </a:rPr>
                        <a:t>ิกซ์</a:t>
                      </a:r>
                      <a:r>
                        <a:rPr lang="th-TH" sz="2400" dirty="0">
                          <a:effectLst/>
                        </a:rPr>
                        <a:t>ด้วย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ออกแบบ "จักรวาล" ของแบรนด์ให้คนอื่นเอาไปต่อยอดได้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190367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Digital content design and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Creation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AI-Assisted Workflow +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Content Operations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81% </a:t>
                      </a:r>
                      <a:r>
                        <a:rPr lang="th-TH" sz="2000" dirty="0">
                          <a:effectLst/>
                        </a:rPr>
                        <a:t>ของ</a:t>
                      </a:r>
                      <a:r>
                        <a:rPr lang="th-TH" sz="2000" dirty="0" err="1">
                          <a:effectLst/>
                        </a:rPr>
                        <a:t>คร</a:t>
                      </a:r>
                      <a:r>
                        <a:rPr lang="th-TH" sz="2000" dirty="0">
                          <a:effectLst/>
                        </a:rPr>
                        <a:t>ีเอ</a:t>
                      </a:r>
                      <a:r>
                        <a:rPr lang="th-TH" sz="2000" dirty="0" err="1">
                          <a:effectLst/>
                        </a:rPr>
                        <a:t>เต</a:t>
                      </a:r>
                      <a:r>
                        <a:rPr lang="th-TH" sz="2000" dirty="0">
                          <a:effectLst/>
                        </a:rPr>
                        <a:t>อร์ใช้ </a:t>
                      </a:r>
                      <a:r>
                        <a:rPr lang="en-US" sz="2000" dirty="0">
                          <a:effectLst/>
                        </a:rPr>
                        <a:t>AI </a:t>
                      </a:r>
                      <a:r>
                        <a:rPr lang="th-TH" sz="2000" dirty="0">
                          <a:effectLst/>
                        </a:rPr>
                        <a:t>แล้ว แต่ต้องมี 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Content Ops </a:t>
                      </a:r>
                      <a:r>
                        <a:rPr lang="th-TH" sz="2000" dirty="0">
                          <a:effectLst/>
                        </a:rPr>
                        <a:t>จัดการ</a:t>
                      </a:r>
                      <a:r>
                        <a:rPr lang="th-TH" sz="2000" dirty="0" err="1">
                          <a:effectLst/>
                        </a:rPr>
                        <a:t>เวอร์ชัน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endParaRPr lang="th-TH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แปลภาษา</a:t>
                      </a:r>
                      <a:r>
                        <a:rPr lang="en-US" sz="2000" dirty="0">
                          <a:effectLst/>
                        </a:rPr>
                        <a:t>, Brand Voice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4272829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Trends of digital content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Trust + Transparency +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Creator Economy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ผู้บริโภคเชื่อ </a:t>
                      </a:r>
                      <a:r>
                        <a:rPr lang="en-US" sz="2000" dirty="0">
                          <a:effectLst/>
                        </a:rPr>
                        <a:t>AI </a:t>
                      </a:r>
                      <a:r>
                        <a:rPr lang="th-TH" sz="2000" dirty="0">
                          <a:effectLst/>
                        </a:rPr>
                        <a:t>น้อยลง </a:t>
                      </a:r>
                      <a:r>
                        <a:rPr lang="en-US" sz="2000" dirty="0">
                          <a:effectLst/>
                        </a:rPr>
                        <a:t>1/3 </a:t>
                      </a:r>
                      <a:r>
                        <a:rPr lang="th-TH" sz="2000" dirty="0">
                          <a:effectLst/>
                        </a:rPr>
                        <a:t>แต่ </a:t>
                      </a:r>
                      <a:r>
                        <a:rPr lang="en-US" sz="2000" dirty="0">
                          <a:effectLst/>
                        </a:rPr>
                        <a:t>61% </a:t>
                      </a:r>
                      <a:endParaRPr lang="th-TH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ของแบรนด์เพิ่มงบให้ </a:t>
                      </a:r>
                      <a:r>
                        <a:rPr lang="en-US" sz="2000" dirty="0">
                          <a:effectLst/>
                        </a:rPr>
                        <a:t>Creator </a:t>
                      </a:r>
                      <a:r>
                        <a:rPr lang="th-TH" sz="2000" dirty="0">
                          <a:effectLst/>
                        </a:rPr>
                        <a:t>สอน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เรื่องวัด </a:t>
                      </a:r>
                      <a:r>
                        <a:rPr lang="en-US" sz="2000" dirty="0">
                          <a:effectLst/>
                        </a:rPr>
                        <a:t>ROI </a:t>
                      </a:r>
                      <a:r>
                        <a:rPr lang="th-TH" sz="2000" dirty="0">
                          <a:effectLst/>
                        </a:rPr>
                        <a:t>ใหม่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119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01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9CFC2-0072-4345-848F-E5CBA15BAA67}"/>
              </a:ext>
            </a:extLst>
          </p:cNvPr>
          <p:cNvSpPr txBox="1"/>
          <p:nvPr/>
        </p:nvSpPr>
        <p:spPr>
          <a:xfrm>
            <a:off x="404664" y="548680"/>
            <a:ext cx="83346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ในปี 2026 โลกของ </a:t>
            </a:r>
            <a:r>
              <a:rPr lang="en-US" b="1" dirty="0"/>
              <a:t>Digital Content</a:t>
            </a:r>
            <a:r>
              <a:rPr lang="en-US" dirty="0"/>
              <a:t> </a:t>
            </a:r>
            <a:r>
              <a:rPr lang="th-TH" dirty="0"/>
              <a:t>ไม่ได้อยู่แค่บนหน้าจอ 2 มิติอีกต่อไป แต่เป็นการผสานรวมระหว่าง </a:t>
            </a:r>
            <a:endParaRPr lang="en-US" dirty="0"/>
          </a:p>
          <a:p>
            <a:pPr marL="457200" indent="-457200">
              <a:buFontTx/>
              <a:buChar char="-"/>
            </a:pPr>
            <a:r>
              <a:rPr lang="en-US" b="1" dirty="0"/>
              <a:t>AI, Spatial Computing</a:t>
            </a:r>
            <a:r>
              <a:rPr lang="en-US" dirty="0"/>
              <a:t> </a:t>
            </a:r>
            <a:r>
              <a:rPr lang="th-TH" dirty="0"/>
              <a:t>และ </a:t>
            </a:r>
            <a:endParaRPr lang="en-US" dirty="0"/>
          </a:p>
          <a:p>
            <a:pPr marL="457200" indent="-457200">
              <a:buFontTx/>
              <a:buChar char="-"/>
            </a:pPr>
            <a:r>
              <a:rPr lang="en-US" b="1" dirty="0"/>
              <a:t>Human Authenticity</a:t>
            </a:r>
            <a:r>
              <a:rPr lang="en-US" dirty="0"/>
              <a:t> </a:t>
            </a:r>
            <a:r>
              <a:rPr lang="th-TH" dirty="0"/>
              <a:t>อย่างแยกไม่ออก แนวทางพัฒนาเนื้อหา</a:t>
            </a:r>
          </a:p>
          <a:p>
            <a:pPr marL="457200" indent="-457200">
              <a:buFontTx/>
              <a:buChar char="-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792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9731F1-D81F-4460-AFAC-02C5A1211DA9}"/>
              </a:ext>
            </a:extLst>
          </p:cNvPr>
          <p:cNvSpPr txBox="1"/>
          <p:nvPr/>
        </p:nvSpPr>
        <p:spPr>
          <a:xfrm>
            <a:off x="1043608" y="548680"/>
            <a:ext cx="7056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Knowledge &amp; Composition of Digital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EA6FF-9968-42DB-A0B9-6C120D920BE8}"/>
              </a:ext>
            </a:extLst>
          </p:cNvPr>
          <p:cNvSpPr txBox="1"/>
          <p:nvPr/>
        </p:nvSpPr>
        <p:spPr>
          <a:xfrm>
            <a:off x="467544" y="1443841"/>
            <a:ext cx="84786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ในยุคคอนเทนต์ส่วนใหญ่ถูกสร้างขึ้นหรือปรับแต่งด้วย </a:t>
            </a:r>
            <a:r>
              <a:rPr lang="en-US" dirty="0"/>
              <a:t>AI </a:t>
            </a:r>
            <a:r>
              <a:rPr lang="th-TH" dirty="0"/>
              <a:t>ความรู้พื้นฐานต้องขยายขอบเขตจาก "องค์ประกอบศิลป์" ไปสู่       </a:t>
            </a:r>
            <a:r>
              <a:rPr lang="th-TH" b="1" dirty="0"/>
              <a:t>"</a:t>
            </a:r>
            <a:r>
              <a:rPr lang="en-US" b="1" dirty="0"/>
              <a:t>Atomic Content“</a:t>
            </a:r>
          </a:p>
          <a:p>
            <a:endParaRPr lang="en-US" b="1" dirty="0"/>
          </a:p>
          <a:p>
            <a:r>
              <a:rPr lang="en-US" b="1" dirty="0"/>
              <a:t>Atomic Content</a:t>
            </a:r>
            <a:r>
              <a:rPr lang="en-US" dirty="0"/>
              <a:t> </a:t>
            </a:r>
            <a:r>
              <a:rPr lang="th-TH" dirty="0"/>
              <a:t>คือแนวคิดการออกแบบเนื้อหาโดย "ย่อย" ให้เป็นส่วนประกอบที่เล็กที่สุด (เหมือนอะตอม) </a:t>
            </a:r>
          </a:p>
          <a:p>
            <a:r>
              <a:rPr lang="th-TH" dirty="0"/>
              <a:t>       -เพื่อให้สามารถนำไปประกอบร่างใหม่ (</a:t>
            </a:r>
            <a:r>
              <a:rPr lang="en-US" dirty="0"/>
              <a:t>Reassemble) </a:t>
            </a:r>
            <a:r>
              <a:rPr lang="th-TH" dirty="0"/>
              <a:t>ได้ในหลายรูปแบบ แพลตฟอร์ม หรือใช้ร่วมกับ </a:t>
            </a:r>
            <a:r>
              <a:rPr lang="en-US" dirty="0"/>
              <a:t>AI </a:t>
            </a:r>
            <a:r>
              <a:rPr lang="th-TH" dirty="0"/>
              <a:t>ได้อย่างมีประสิทธิภาพแทนที่จะสร้าง "บทความ 1 ชิ้น" หรือ "วิดีโอ 1 ตัว" แบบตายตัว </a:t>
            </a:r>
          </a:p>
          <a:p>
            <a:r>
              <a:rPr lang="th-TH" dirty="0"/>
              <a:t>              เราจะสร้าง </a:t>
            </a:r>
            <a:r>
              <a:rPr lang="th-TH" b="1" dirty="0"/>
              <a:t>"ชุดข้อมูล (</a:t>
            </a:r>
            <a:r>
              <a:rPr lang="en-US" b="1" dirty="0"/>
              <a:t>Set of Assets)"</a:t>
            </a:r>
            <a:r>
              <a:rPr lang="en-US" dirty="0"/>
              <a:t> </a:t>
            </a:r>
            <a:r>
              <a:rPr lang="th-TH" dirty="0"/>
              <a:t>แทน</a:t>
            </a:r>
          </a:p>
        </p:txBody>
      </p:sp>
    </p:spTree>
    <p:extLst>
      <p:ext uri="{BB962C8B-B14F-4D97-AF65-F5344CB8AC3E}">
        <p14:creationId xmlns:p14="http://schemas.microsoft.com/office/powerpoint/2010/main" val="409180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02" y="27321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0" lang="th-TH" dirty="0"/>
              <a:t>คำอธิบายรายวิชา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494006" y="1412776"/>
            <a:ext cx="83264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</a:rPr>
              <a:t>ความรู้</a:t>
            </a:r>
            <a:r>
              <a:rPr lang="th-TH" sz="3200" b="1" dirty="0" err="1">
                <a:solidFill>
                  <a:srgbClr val="002060"/>
                </a:solidFill>
              </a:rPr>
              <a:t>เกี่ยวกับดิจิทัล</a:t>
            </a:r>
            <a:r>
              <a:rPr lang="th-TH" sz="3200" b="1" dirty="0">
                <a:solidFill>
                  <a:srgbClr val="002060"/>
                </a:solidFill>
              </a:rPr>
              <a:t>คอน</a:t>
            </a:r>
            <a:r>
              <a:rPr lang="th-TH" sz="3200" b="1" dirty="0" err="1">
                <a:solidFill>
                  <a:srgbClr val="002060"/>
                </a:solidFill>
              </a:rPr>
              <a:t>เทนต์</a:t>
            </a:r>
            <a:r>
              <a:rPr lang="th-TH" sz="3200" b="1" dirty="0">
                <a:solidFill>
                  <a:srgbClr val="002060"/>
                </a:solidFill>
              </a:rPr>
              <a:t>    </a:t>
            </a:r>
            <a:r>
              <a:rPr lang="th-TH" sz="3200" b="1" dirty="0"/>
              <a:t>องค์ประกอบ</a:t>
            </a:r>
            <a:r>
              <a:rPr lang="th-TH" sz="3200" b="1" dirty="0" err="1"/>
              <a:t>ของดิจิทัล</a:t>
            </a:r>
            <a:r>
              <a:rPr lang="th-TH" sz="3200" b="1" dirty="0"/>
              <a:t>คอน</a:t>
            </a:r>
            <a:r>
              <a:rPr lang="th-TH" sz="3200" b="1" dirty="0" err="1"/>
              <a:t>เทนต์</a:t>
            </a:r>
            <a:r>
              <a:rPr lang="th-TH" sz="3200" b="1" dirty="0"/>
              <a:t> วิวัฒนาการ </a:t>
            </a:r>
            <a:r>
              <a:rPr lang="th-TH" sz="3200" b="1" dirty="0" err="1"/>
              <a:t>รูปแบบดิจิทัล</a:t>
            </a:r>
            <a:r>
              <a:rPr lang="th-TH" sz="3200" b="1" dirty="0"/>
              <a:t>คอน</a:t>
            </a:r>
            <a:r>
              <a:rPr lang="th-TH" sz="3200" b="1" dirty="0" err="1"/>
              <a:t>เทนต์</a:t>
            </a:r>
            <a:r>
              <a:rPr lang="th-TH" sz="3200" b="1" dirty="0"/>
              <a:t> </a:t>
            </a:r>
          </a:p>
          <a:p>
            <a:r>
              <a:rPr lang="th-TH" sz="3200" b="1" dirty="0"/>
              <a:t>แนวคิด</a:t>
            </a:r>
            <a:r>
              <a:rPr lang="th-TH" sz="3200" b="1" dirty="0" err="1"/>
              <a:t>ของดิจิทัล</a:t>
            </a:r>
            <a:r>
              <a:rPr lang="th-TH" sz="3200" b="1" dirty="0"/>
              <a:t>คอน</a:t>
            </a:r>
            <a:r>
              <a:rPr lang="th-TH" sz="3200" b="1" dirty="0" err="1"/>
              <a:t>เทนต์</a:t>
            </a:r>
            <a:r>
              <a:rPr lang="th-TH" sz="3200" b="1" dirty="0"/>
              <a:t> </a:t>
            </a:r>
            <a:endParaRPr lang="en-US" sz="3200" b="1" dirty="0"/>
          </a:p>
          <a:p>
            <a:r>
              <a:rPr lang="th-TH" sz="3200" b="1" dirty="0"/>
              <a:t>การออกแบบและการ</a:t>
            </a:r>
            <a:r>
              <a:rPr lang="th-TH" sz="3200" b="1" dirty="0" err="1"/>
              <a:t>สร้างดิจิทัล</a:t>
            </a:r>
            <a:r>
              <a:rPr lang="th-TH" sz="3200" b="1" dirty="0"/>
              <a:t>คอน</a:t>
            </a:r>
            <a:r>
              <a:rPr lang="th-TH" sz="3200" b="1" dirty="0" err="1"/>
              <a:t>เทนต์</a:t>
            </a:r>
            <a:r>
              <a:rPr lang="th-TH" sz="3200" b="1" dirty="0"/>
              <a:t> และแนวโน้ม</a:t>
            </a:r>
            <a:r>
              <a:rPr lang="th-TH" sz="3200" b="1" dirty="0" err="1"/>
              <a:t>ของดิจิทัล</a:t>
            </a:r>
            <a:r>
              <a:rPr lang="th-TH" sz="3200" b="1" dirty="0"/>
              <a:t>คอน</a:t>
            </a:r>
            <a:r>
              <a:rPr lang="th-TH" sz="3200" b="1" dirty="0" err="1"/>
              <a:t>เทนต์</a:t>
            </a:r>
            <a:endParaRPr lang="th-TH" sz="3200" b="1" dirty="0"/>
          </a:p>
          <a:p>
            <a:endParaRPr lang="th-TH" sz="3200" b="1" dirty="0"/>
          </a:p>
          <a:p>
            <a:endParaRPr lang="en-US" sz="3200" b="1" dirty="0"/>
          </a:p>
          <a:p>
            <a:r>
              <a:rPr lang="en-US" sz="2400" b="1" dirty="0">
                <a:solidFill>
                  <a:srgbClr val="002060"/>
                </a:solidFill>
              </a:rPr>
              <a:t>Knowledge about digital content, composition of digital content, innovation, forms of digital content, idea of digital content, digital content design and creation,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trends of digital content</a:t>
            </a:r>
          </a:p>
        </p:txBody>
      </p:sp>
      <p:pic>
        <p:nvPicPr>
          <p:cNvPr id="5" name="Picture 2" descr="Digital content regulation: Tech giants may limit user-experience in 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0918"/>
            <a:ext cx="2304256" cy="14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0918"/>
            <a:ext cx="2002993" cy="14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 descr="Digital Marketing Platform Guide: Definition &amp; Examples | Marketing  Ev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18" y="3390918"/>
            <a:ext cx="2765626" cy="14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0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9731F1-D81F-4460-AFAC-02C5A1211DA9}"/>
              </a:ext>
            </a:extLst>
          </p:cNvPr>
          <p:cNvSpPr txBox="1"/>
          <p:nvPr/>
        </p:nvSpPr>
        <p:spPr>
          <a:xfrm>
            <a:off x="1043608" y="548680"/>
            <a:ext cx="7056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Knowledge &amp; Composition of Digital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EA6FF-9968-42DB-A0B9-6C120D920BE8}"/>
              </a:ext>
            </a:extLst>
          </p:cNvPr>
          <p:cNvSpPr txBox="1"/>
          <p:nvPr/>
        </p:nvSpPr>
        <p:spPr>
          <a:xfrm>
            <a:off x="467544" y="1477228"/>
            <a:ext cx="84786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ในยุคคอนเทนต์ส่วนใหญ่ถูกสร้างขึ้นหรือปรับแต่งด้วย </a:t>
            </a:r>
            <a:r>
              <a:rPr lang="en-US" dirty="0"/>
              <a:t>AI </a:t>
            </a:r>
            <a:r>
              <a:rPr lang="th-TH" dirty="0"/>
              <a:t>ความรู้พื้นฐานต้องขยายขอบเขตจาก "องค์ประกอบศิลป์" ไปสู่       </a:t>
            </a:r>
            <a:r>
              <a:rPr lang="th-TH" b="1" dirty="0"/>
              <a:t>"</a:t>
            </a:r>
            <a:r>
              <a:rPr lang="en-US" b="1" dirty="0"/>
              <a:t>Atomic Content“</a:t>
            </a:r>
          </a:p>
          <a:p>
            <a:endParaRPr lang="en-US" b="1" dirty="0"/>
          </a:p>
          <a:p>
            <a:r>
              <a:rPr lang="en-US" b="1" dirty="0"/>
              <a:t>Atomic Content</a:t>
            </a:r>
            <a:r>
              <a:rPr lang="en-US" dirty="0"/>
              <a:t> </a:t>
            </a:r>
            <a:r>
              <a:rPr lang="th-TH" dirty="0"/>
              <a:t>คือแนวคิดการออกแบบเนื้อหาโดย "ย่อย" ให้เป็นส่วนประกอบที่เล็กที่สุด (เหมือนอะตอม) เพื่อให้สามารถนำไปประกอบร่างใหม่ (</a:t>
            </a:r>
            <a:r>
              <a:rPr lang="en-US" dirty="0"/>
              <a:t>Reassemble) </a:t>
            </a:r>
            <a:r>
              <a:rPr lang="th-TH" dirty="0"/>
              <a:t>ได้ในหลายรูปแบบ แพลตฟอร์ม หรือใช้ร่วมกับ </a:t>
            </a:r>
            <a:r>
              <a:rPr lang="en-US" dirty="0"/>
              <a:t>AI </a:t>
            </a:r>
            <a:r>
              <a:rPr lang="th-TH" dirty="0"/>
              <a:t>ได้อย่างมีประสิทธิภาพครับ</a:t>
            </a:r>
          </a:p>
          <a:p>
            <a:r>
              <a:rPr lang="th-TH" dirty="0"/>
              <a:t>แทนที่จะสร้าง "บทความ 1 ชิ้น" หรือ "วิดีโอ 1 ตัว" แบบตายตัว เราจะสร้าง </a:t>
            </a:r>
            <a:r>
              <a:rPr lang="th-TH" b="1" dirty="0"/>
              <a:t>"ชุดข้อมูล (</a:t>
            </a:r>
            <a:r>
              <a:rPr lang="en-US" b="1" dirty="0"/>
              <a:t>Set of Assets)"</a:t>
            </a:r>
            <a:r>
              <a:rPr lang="en-US" dirty="0"/>
              <a:t> </a:t>
            </a:r>
            <a:r>
              <a:rPr lang="th-TH" dirty="0"/>
              <a:t>แทน</a:t>
            </a:r>
          </a:p>
        </p:txBody>
      </p:sp>
    </p:spTree>
    <p:extLst>
      <p:ext uri="{BB962C8B-B14F-4D97-AF65-F5344CB8AC3E}">
        <p14:creationId xmlns:p14="http://schemas.microsoft.com/office/powerpoint/2010/main" val="669489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9731F1-D81F-4460-AFAC-02C5A1211DA9}"/>
              </a:ext>
            </a:extLst>
          </p:cNvPr>
          <p:cNvSpPr txBox="1"/>
          <p:nvPr/>
        </p:nvSpPr>
        <p:spPr>
          <a:xfrm>
            <a:off x="1043608" y="548680"/>
            <a:ext cx="7056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Knowledge &amp; Composition of Digital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EA6FF-9968-42DB-A0B9-6C120D920BE8}"/>
              </a:ext>
            </a:extLst>
          </p:cNvPr>
          <p:cNvSpPr txBox="1"/>
          <p:nvPr/>
        </p:nvSpPr>
        <p:spPr>
          <a:xfrm>
            <a:off x="467544" y="1477228"/>
            <a:ext cx="84786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Modular Design:</a:t>
            </a:r>
            <a:r>
              <a:rPr lang="en-US" dirty="0"/>
              <a:t> </a:t>
            </a:r>
            <a:r>
              <a:rPr lang="th-TH" dirty="0"/>
              <a:t>การสร้างคอนเทนต์แบบแยกส่วน (</a:t>
            </a:r>
            <a:r>
              <a:rPr lang="en-US" dirty="0"/>
              <a:t>Text, Prompt, Asset) </a:t>
            </a:r>
            <a:r>
              <a:rPr lang="th-TH" dirty="0"/>
              <a:t>เพื่อให้ </a:t>
            </a:r>
            <a:r>
              <a:rPr lang="en-US" dirty="0"/>
              <a:t>AI </a:t>
            </a:r>
            <a:r>
              <a:rPr lang="th-TH" dirty="0"/>
              <a:t>หรือระบบ </a:t>
            </a:r>
            <a:r>
              <a:rPr lang="en-US" dirty="0"/>
              <a:t>Automation </a:t>
            </a:r>
            <a:r>
              <a:rPr lang="th-TH" dirty="0"/>
              <a:t>นำไปประกอบร่างใหม่ให้เหมาะสมกับแต่ละแพลตฟอร์มแบบอัตโนมัติ</a:t>
            </a:r>
          </a:p>
          <a:p>
            <a:pPr marL="514350" indent="-514350">
              <a:buAutoNum type="arabicPeriod"/>
            </a:pPr>
            <a:endParaRPr lang="th-TH" dirty="0"/>
          </a:p>
          <a:p>
            <a:r>
              <a:rPr lang="en-US" b="1" dirty="0"/>
              <a:t>2.  Multimodal Composition:</a:t>
            </a:r>
            <a:r>
              <a:rPr lang="en-US" dirty="0"/>
              <a:t> </a:t>
            </a:r>
            <a:r>
              <a:rPr lang="th-TH" dirty="0"/>
              <a:t>ทำความเข้าใจว่าคอนเทนต์หนึ่งชิ้นต้องทำงานร่วมกันทั้งภาพ เสียง ข้อความ และการตอบสนอง (</a:t>
            </a:r>
            <a:r>
              <a:rPr lang="en-US" dirty="0"/>
              <a:t>Haptic/Interactive) </a:t>
            </a:r>
            <a:r>
              <a:rPr lang="th-TH" dirty="0"/>
              <a:t>ในคราวเดียว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800637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9F315D-D376-4B93-987D-FE7E605E3394}"/>
              </a:ext>
            </a:extLst>
          </p:cNvPr>
          <p:cNvSpPr txBox="1"/>
          <p:nvPr/>
        </p:nvSpPr>
        <p:spPr>
          <a:xfrm>
            <a:off x="611560" y="764704"/>
            <a:ext cx="820891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โครงสร้างของ </a:t>
            </a:r>
            <a:r>
              <a:rPr lang="en-US" sz="3200" b="1" dirty="0"/>
              <a:t>Atomic Content (The Hierarchy)</a:t>
            </a:r>
          </a:p>
          <a:p>
            <a:r>
              <a:rPr lang="th-TH" dirty="0"/>
              <a:t>เพื่อให้เห็นภาพชัดเจน สามารถแบ่งลำดับชั้นของคอนเทนต์ตามหลักการ </a:t>
            </a:r>
            <a:r>
              <a:rPr lang="en-US" b="1" dirty="0"/>
              <a:t>Atomic Design</a:t>
            </a:r>
            <a:r>
              <a:rPr lang="en-US" dirty="0"/>
              <a:t> </a:t>
            </a:r>
            <a:r>
              <a:rPr lang="th-TH" dirty="0"/>
              <a:t>ดังนี้:</a:t>
            </a:r>
          </a:p>
          <a:p>
            <a:endParaRPr lang="th-TH" dirty="0"/>
          </a:p>
          <a:p>
            <a:r>
              <a:rPr lang="th-TH" b="1" dirty="0"/>
              <a:t>1. </a:t>
            </a:r>
            <a:r>
              <a:rPr lang="en-US" b="1" dirty="0"/>
              <a:t>Atoms (</a:t>
            </a:r>
            <a:r>
              <a:rPr lang="th-TH" b="1" dirty="0"/>
              <a:t>อะตอม)</a:t>
            </a:r>
          </a:p>
          <a:p>
            <a:r>
              <a:rPr lang="th-TH" dirty="0"/>
              <a:t>คือส่วนประกอบที่เล็กที่สุด ซึ่งอยู่</a:t>
            </a:r>
            <a:r>
              <a:rPr lang="th-TH" dirty="0" err="1"/>
              <a:t>เดี่ยวๆ</a:t>
            </a:r>
            <a:r>
              <a:rPr lang="th-TH" dirty="0"/>
              <a:t> แล้วอาจจะยังสื่อสารใจความสำคัญไม่ได้ครบถ้วน แต่เป็น "วัตถุดิบ" หลัก</a:t>
            </a:r>
          </a:p>
          <a:p>
            <a:endParaRPr lang="th-TH" dirty="0"/>
          </a:p>
          <a:p>
            <a:r>
              <a:rPr lang="th-TH" b="1" dirty="0"/>
              <a:t>      ตัวอย่าง:</a:t>
            </a:r>
            <a:r>
              <a:rPr lang="th-TH" dirty="0"/>
              <a:t> พาดหัว (</a:t>
            </a:r>
            <a:r>
              <a:rPr lang="en-US" dirty="0"/>
              <a:t>Headline), </a:t>
            </a:r>
            <a:r>
              <a:rPr lang="th-TH" dirty="0"/>
              <a:t>รูปภาพ</a:t>
            </a:r>
            <a:r>
              <a:rPr lang="th-TH" dirty="0" err="1"/>
              <a:t>เดี่ยวๆ</a:t>
            </a:r>
            <a:r>
              <a:rPr lang="th-TH" dirty="0"/>
              <a:t>, ประโยค </a:t>
            </a:r>
            <a:r>
              <a:rPr lang="en-US" dirty="0"/>
              <a:t>Prompt, </a:t>
            </a:r>
            <a:r>
              <a:rPr lang="th-TH" dirty="0"/>
              <a:t>โลโก้, คู่สี (</a:t>
            </a:r>
            <a:r>
              <a:rPr lang="en-US" dirty="0"/>
              <a:t>Color Palette), </a:t>
            </a:r>
            <a:r>
              <a:rPr lang="th-TH" dirty="0"/>
              <a:t>หรือโค้ดสั้นๆ</a:t>
            </a:r>
          </a:p>
          <a:p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50100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CC2EEA-996F-49A6-AEDA-8D8386A32A67}"/>
              </a:ext>
            </a:extLst>
          </p:cNvPr>
          <p:cNvSpPr txBox="1"/>
          <p:nvPr/>
        </p:nvSpPr>
        <p:spPr>
          <a:xfrm>
            <a:off x="611560" y="980728"/>
            <a:ext cx="748883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โครงสร้างของ </a:t>
            </a:r>
            <a:r>
              <a:rPr lang="en-US" b="1" dirty="0"/>
              <a:t>Atomic Content (The Hierarchy)</a:t>
            </a:r>
          </a:p>
          <a:p>
            <a:r>
              <a:rPr lang="th-TH" dirty="0"/>
              <a:t>เพื่อให้เห็นภาพชัดเจน สามารถแบ่งลำดับชั้นของคอนเทนต์ตามหลักการ </a:t>
            </a:r>
            <a:r>
              <a:rPr lang="en-US" b="1" dirty="0"/>
              <a:t>Atomic Design</a:t>
            </a:r>
            <a:r>
              <a:rPr lang="en-US" dirty="0"/>
              <a:t> </a:t>
            </a:r>
            <a:r>
              <a:rPr lang="th-TH" dirty="0"/>
              <a:t>ดังนี้:</a:t>
            </a:r>
          </a:p>
          <a:p>
            <a:endParaRPr lang="th-TH" dirty="0"/>
          </a:p>
          <a:p>
            <a:r>
              <a:rPr lang="en-US" b="1" dirty="0"/>
              <a:t>2. Molecules (</a:t>
            </a:r>
            <a:r>
              <a:rPr lang="th-TH" b="1" dirty="0"/>
              <a:t>โมเลกุล)</a:t>
            </a:r>
          </a:p>
          <a:p>
            <a:r>
              <a:rPr lang="th-TH" dirty="0"/>
              <a:t>คือการนำ "อะตอม" หลายๆ อย่างมาวางรวมกันเพื่อสร้าง "ความหมาย" หรือ "ฟังก์ชัน" อย่างใดอย่างหนึ่ง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b="1" dirty="0"/>
              <a:t>ตัวอย่าง:</a:t>
            </a:r>
            <a:r>
              <a:rPr lang="th-TH" dirty="0"/>
              <a:t> พาดหัว + รูปภาพประกอบ + ปุ่ม </a:t>
            </a:r>
            <a:r>
              <a:rPr lang="en-US" dirty="0"/>
              <a:t>Call to Action (</a:t>
            </a:r>
            <a:r>
              <a:rPr lang="th-TH" dirty="0"/>
              <a:t>กลายเป็นแบนเนอร์โฆษณา 1 ชิ้น)</a:t>
            </a:r>
          </a:p>
        </p:txBody>
      </p:sp>
    </p:spTree>
    <p:extLst>
      <p:ext uri="{BB962C8B-B14F-4D97-AF65-F5344CB8AC3E}">
        <p14:creationId xmlns:p14="http://schemas.microsoft.com/office/powerpoint/2010/main" val="1096930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CC2EEA-996F-49A6-AEDA-8D8386A32A67}"/>
              </a:ext>
            </a:extLst>
          </p:cNvPr>
          <p:cNvSpPr txBox="1"/>
          <p:nvPr/>
        </p:nvSpPr>
        <p:spPr>
          <a:xfrm>
            <a:off x="611560" y="980728"/>
            <a:ext cx="74888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โครงสร้างของ </a:t>
            </a:r>
            <a:r>
              <a:rPr lang="en-US" b="1" dirty="0"/>
              <a:t>Atomic Content (The Hierarchy)</a:t>
            </a:r>
          </a:p>
          <a:p>
            <a:r>
              <a:rPr lang="th-TH" dirty="0"/>
              <a:t>เพื่อให้เห็นภาพชัดเจน สามารถแบ่งลำดับชั้นของคอนเทนต์ตามหลักการ </a:t>
            </a:r>
            <a:r>
              <a:rPr lang="en-US" b="1" dirty="0"/>
              <a:t>Atomic Design</a:t>
            </a:r>
            <a:r>
              <a:rPr lang="en-US" dirty="0"/>
              <a:t> </a:t>
            </a:r>
            <a:r>
              <a:rPr lang="th-TH" dirty="0"/>
              <a:t>ดังนี้:</a:t>
            </a:r>
          </a:p>
          <a:p>
            <a:endParaRPr lang="en-US" b="1" dirty="0"/>
          </a:p>
          <a:p>
            <a:r>
              <a:rPr lang="en-US" b="1" dirty="0"/>
              <a:t>3. Organisms (</a:t>
            </a:r>
            <a:r>
              <a:rPr lang="th-TH" b="1" dirty="0"/>
              <a:t>สิ่งมีชีวิต)</a:t>
            </a:r>
          </a:p>
          <a:p>
            <a:r>
              <a:rPr lang="th-TH" dirty="0"/>
              <a:t>คือกลุ่มของโมเลกุลที่รวมกันเป็นส่วนหนึ่งของคอนเทนต์ที่สมบูรณ์ เริ่มมองเห็นภาพรวมของงาน</a:t>
            </a:r>
          </a:p>
          <a:p>
            <a:r>
              <a:rPr lang="th-TH" b="1" dirty="0"/>
              <a:t>   ตัวอย่าง:</a:t>
            </a:r>
            <a:r>
              <a:rPr lang="th-TH" dirty="0"/>
              <a:t> ชุดคำสั่ง (</a:t>
            </a:r>
            <a:r>
              <a:rPr lang="en-US" dirty="0"/>
              <a:t>Prompt Series) </a:t>
            </a:r>
            <a:r>
              <a:rPr lang="th-TH" dirty="0"/>
              <a:t>ที่รวมทั้งภาพ เสียง และบทพูด เพื่อสร้างวิดีโอสั้น 1 คลิป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5877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5448"/>
            <a:ext cx="8229600" cy="125732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200" dirty="0"/>
              <a:t>การวัดประเมินผล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1067" y="1636982"/>
            <a:ext cx="8784976" cy="4525963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th-TH" b="1" dirty="0"/>
              <a:t>รายงานกลุ่มคะแนนเก็บ </a:t>
            </a:r>
            <a:r>
              <a:rPr lang="en-US" b="1" dirty="0"/>
              <a:t> 40  % </a:t>
            </a:r>
            <a:endParaRPr lang="th-TH" b="1" dirty="0"/>
          </a:p>
          <a:p>
            <a:r>
              <a:rPr lang="th-TH" b="1" dirty="0"/>
              <a:t> รวมเวลาเรียน </a:t>
            </a:r>
            <a:r>
              <a:rPr lang="en-US" b="1" dirty="0"/>
              <a:t>             10%</a:t>
            </a:r>
            <a:endParaRPr lang="th-TH" b="1" dirty="0"/>
          </a:p>
          <a:p>
            <a:pPr marL="0" indent="0">
              <a:buNone/>
            </a:pPr>
            <a:r>
              <a:rPr lang="th-TH" b="1" dirty="0"/>
              <a:t>     สอบปลายภาค </a:t>
            </a:r>
            <a:r>
              <a:rPr lang="en-US" b="1" dirty="0"/>
              <a:t>            50 %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100" b="1" dirty="0"/>
              <a:t>1.</a:t>
            </a:r>
            <a:r>
              <a:rPr lang="th-TH" sz="3100" b="1" dirty="0">
                <a:solidFill>
                  <a:srgbClr val="002060"/>
                </a:solidFill>
              </a:rPr>
              <a:t>รายงานกลุ่มนำเสนอ(กลุ่มละไม่เกิน </a:t>
            </a:r>
            <a:r>
              <a:rPr lang="en-US" sz="3100" b="1" dirty="0">
                <a:solidFill>
                  <a:srgbClr val="002060"/>
                </a:solidFill>
              </a:rPr>
              <a:t>6 </a:t>
            </a:r>
            <a:r>
              <a:rPr lang="th-TH" sz="3100" b="1" dirty="0">
                <a:solidFill>
                  <a:srgbClr val="002060"/>
                </a:solidFill>
              </a:rPr>
              <a:t>คน)                   </a:t>
            </a:r>
            <a:r>
              <a:rPr lang="en-US" sz="3100" b="1" dirty="0">
                <a:solidFill>
                  <a:srgbClr val="002060"/>
                </a:solidFill>
              </a:rPr>
              <a:t>                40 </a:t>
            </a:r>
            <a:r>
              <a:rPr lang="th-TH" sz="3100" b="1" dirty="0">
                <a:solidFill>
                  <a:srgbClr val="002060"/>
                </a:solidFill>
              </a:rPr>
              <a:t>คะแนน</a:t>
            </a:r>
          </a:p>
          <a:p>
            <a:pPr marL="0" indent="0">
              <a:buNone/>
            </a:pPr>
            <a:r>
              <a:rPr lang="th-TH" sz="3100" b="1" dirty="0">
                <a:solidFill>
                  <a:srgbClr val="FF0000"/>
                </a:solidFill>
              </a:rPr>
              <a:t>(ขาดรายงาน  ไม่ได้รับคะแนน รายงาน  ไม่ส่งค่า </a:t>
            </a:r>
            <a:r>
              <a:rPr lang="en-US" sz="3100" b="1" dirty="0" err="1">
                <a:solidFill>
                  <a:srgbClr val="FF0000"/>
                </a:solidFill>
              </a:rPr>
              <a:t>i</a:t>
            </a:r>
            <a:endParaRPr lang="th-TH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sz="3100" b="1" dirty="0">
                <a:solidFill>
                  <a:srgbClr val="FF0000"/>
                </a:solidFill>
              </a:rPr>
              <a:t>(ระยะเวลารายงาน เริ่มสัปดาห์ที่ </a:t>
            </a:r>
            <a:r>
              <a:rPr lang="en-US" sz="3100" b="1" dirty="0">
                <a:solidFill>
                  <a:srgbClr val="FF0000"/>
                </a:solidFill>
              </a:rPr>
              <a:t>3 </a:t>
            </a:r>
            <a:r>
              <a:rPr lang="th-TH" sz="3100" b="1" dirty="0">
                <a:solidFill>
                  <a:srgbClr val="FF0000"/>
                </a:solidFill>
              </a:rPr>
              <a:t>เป็นต้นไปถึงก่อนสัปดาห์สอบปลายภาค)</a:t>
            </a:r>
          </a:p>
          <a:p>
            <a:pPr marL="0" indent="0">
              <a:buNone/>
            </a:pPr>
            <a:r>
              <a:rPr lang="en-US" sz="3100" b="1" dirty="0">
                <a:solidFill>
                  <a:srgbClr val="002060"/>
                </a:solidFill>
              </a:rPr>
              <a:t>2.</a:t>
            </a:r>
            <a:r>
              <a:rPr lang="th-TH" sz="3100" b="1" dirty="0">
                <a:solidFill>
                  <a:srgbClr val="002060"/>
                </a:solidFill>
              </a:rPr>
              <a:t>การเข้าชั้นเรียน(ขาดเรียนหักครั้งละ </a:t>
            </a:r>
            <a:r>
              <a:rPr lang="en-US" sz="3100" b="1" dirty="0">
                <a:solidFill>
                  <a:srgbClr val="002060"/>
                </a:solidFill>
              </a:rPr>
              <a:t>2 </a:t>
            </a:r>
            <a:r>
              <a:rPr lang="th-TH" sz="3100" b="1" dirty="0">
                <a:solidFill>
                  <a:srgbClr val="002060"/>
                </a:solidFill>
              </a:rPr>
              <a:t>ไม่เกิน </a:t>
            </a:r>
            <a:r>
              <a:rPr lang="en-US" sz="3100" b="1" dirty="0">
                <a:solidFill>
                  <a:srgbClr val="002060"/>
                </a:solidFill>
              </a:rPr>
              <a:t>5 </a:t>
            </a:r>
            <a:r>
              <a:rPr lang="th-TH" sz="3100" b="1" dirty="0">
                <a:solidFill>
                  <a:srgbClr val="002060"/>
                </a:solidFill>
              </a:rPr>
              <a:t>ครั้ง                </a:t>
            </a:r>
            <a:r>
              <a:rPr lang="en-US" sz="3100" b="1" dirty="0">
                <a:solidFill>
                  <a:srgbClr val="002060"/>
                </a:solidFill>
              </a:rPr>
              <a:t>      10 </a:t>
            </a:r>
            <a:r>
              <a:rPr lang="th-TH" sz="3100" b="1" dirty="0">
                <a:solidFill>
                  <a:srgbClr val="002060"/>
                </a:solidFill>
              </a:rPr>
              <a:t>คะแนน</a:t>
            </a:r>
            <a:endParaRPr lang="en-US" sz="3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002060"/>
                </a:solidFill>
              </a:rPr>
              <a:t>3.</a:t>
            </a:r>
            <a:r>
              <a:rPr lang="th-TH" sz="3100" b="1" dirty="0">
                <a:solidFill>
                  <a:srgbClr val="002060"/>
                </a:solidFill>
              </a:rPr>
              <a:t>สอบปลายภาค                                              </a:t>
            </a:r>
            <a:r>
              <a:rPr lang="en-US" sz="3100" b="1" dirty="0">
                <a:solidFill>
                  <a:srgbClr val="002060"/>
                </a:solidFill>
              </a:rPr>
              <a:t>                          50 </a:t>
            </a:r>
            <a:r>
              <a:rPr lang="th-TH" sz="3100" b="1" dirty="0">
                <a:solidFill>
                  <a:srgbClr val="002060"/>
                </a:solidFill>
              </a:rPr>
              <a:t>คะแนน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endParaRPr lang="th-TH" sz="3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3100" b="1" dirty="0">
                <a:solidFill>
                  <a:srgbClr val="FF0000"/>
                </a:solidFill>
              </a:rPr>
              <a:t>(ขาดสอบปลายภาคไม่แจ้งสาเหตุ ก่อน</a:t>
            </a:r>
            <a:r>
              <a:rPr lang="en-US" sz="3100" b="1" dirty="0">
                <a:solidFill>
                  <a:srgbClr val="FF0000"/>
                </a:solidFill>
              </a:rPr>
              <a:t>/</a:t>
            </a:r>
            <a:r>
              <a:rPr lang="th-TH" sz="3100" b="1" dirty="0">
                <a:solidFill>
                  <a:srgbClr val="FF0000"/>
                </a:solidFill>
              </a:rPr>
              <a:t>หลังสอบภายใน </a:t>
            </a:r>
            <a:r>
              <a:rPr lang="en-US" sz="3100" b="1" dirty="0">
                <a:solidFill>
                  <a:srgbClr val="FF0000"/>
                </a:solidFill>
              </a:rPr>
              <a:t>7  </a:t>
            </a:r>
            <a:r>
              <a:rPr lang="th-TH" sz="3100" b="1" dirty="0">
                <a:solidFill>
                  <a:srgbClr val="FF0000"/>
                </a:solidFill>
              </a:rPr>
              <a:t>วัน ส่งคะแนน </a:t>
            </a:r>
            <a:r>
              <a:rPr lang="en-US" sz="3100" b="1" dirty="0">
                <a:solidFill>
                  <a:srgbClr val="FF0000"/>
                </a:solidFill>
              </a:rPr>
              <a:t> 0 </a:t>
            </a:r>
            <a:r>
              <a:rPr lang="th-TH" sz="3100" b="1" dirty="0">
                <a:solidFill>
                  <a:srgbClr val="FF0000"/>
                </a:solidFill>
              </a:rPr>
              <a:t>ไม่ส่งค่า </a:t>
            </a:r>
            <a:r>
              <a:rPr lang="en-US" sz="3100" b="1" dirty="0" err="1">
                <a:solidFill>
                  <a:srgbClr val="FF0000"/>
                </a:solidFill>
              </a:rPr>
              <a:t>i</a:t>
            </a:r>
            <a:r>
              <a:rPr lang="en-US" sz="3100" b="1" dirty="0">
                <a:solidFill>
                  <a:srgbClr val="FF0000"/>
                </a:solidFill>
              </a:rPr>
              <a:t>)</a:t>
            </a:r>
            <a:r>
              <a:rPr lang="th-TH" sz="31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th-TH" sz="3100" b="1" dirty="0">
                <a:solidFill>
                  <a:srgbClr val="002060"/>
                </a:solidFill>
              </a:rPr>
              <a:t>สอบปลายภาค ณ มหาลัยราช</a:t>
            </a:r>
            <a:r>
              <a:rPr lang="th-TH" sz="3100" b="1" dirty="0" err="1">
                <a:solidFill>
                  <a:srgbClr val="002060"/>
                </a:solidFill>
              </a:rPr>
              <a:t>ภัฎ</a:t>
            </a:r>
            <a:r>
              <a:rPr lang="th-TH" sz="3100" b="1" dirty="0">
                <a:solidFill>
                  <a:srgbClr val="002060"/>
                </a:solidFill>
              </a:rPr>
              <a:t>สวน</a:t>
            </a:r>
            <a:r>
              <a:rPr lang="th-TH" sz="3100" b="1" dirty="0" err="1">
                <a:solidFill>
                  <a:srgbClr val="002060"/>
                </a:solidFill>
              </a:rPr>
              <a:t>สุนัน</a:t>
            </a:r>
            <a:r>
              <a:rPr lang="th-TH" sz="3100" b="1" dirty="0">
                <a:solidFill>
                  <a:srgbClr val="002060"/>
                </a:solidFill>
              </a:rPr>
              <a:t>ทา</a:t>
            </a:r>
            <a:r>
              <a:rPr lang="en-US" sz="3100" b="1" dirty="0">
                <a:solidFill>
                  <a:srgbClr val="002060"/>
                </a:solidFill>
              </a:rPr>
              <a:t>/</a:t>
            </a:r>
            <a:r>
              <a:rPr lang="th-TH" sz="3100" b="1" dirty="0">
                <a:solidFill>
                  <a:srgbClr val="002060"/>
                </a:solidFill>
              </a:rPr>
              <a:t>วัดไตรมิตร ปิดเอกสารและอุปกรณ์ทุกชนิด</a:t>
            </a:r>
          </a:p>
          <a:p>
            <a:pPr marL="0" indent="0">
              <a:buNone/>
            </a:pPr>
            <a:r>
              <a:rPr lang="th-TH" sz="3100" b="1" dirty="0">
                <a:solidFill>
                  <a:srgbClr val="002060"/>
                </a:solidFill>
              </a:rPr>
              <a:t>สอบวันสุดท้ายของการเรียนการสอนวิชานี้</a:t>
            </a:r>
            <a:r>
              <a:rPr lang="th-TH" sz="3100" b="1" dirty="0">
                <a:solidFill>
                  <a:srgbClr val="FF0000"/>
                </a:solidFill>
              </a:rPr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th-TH" sz="2800" b="1" dirty="0"/>
              <a:t>                                                                                                   รวม </a:t>
            </a:r>
            <a:r>
              <a:rPr lang="en-US" sz="2800" b="1" dirty="0"/>
              <a:t>100 </a:t>
            </a:r>
            <a:r>
              <a:rPr lang="th-TH" sz="2800" b="1" dirty="0"/>
              <a:t>คะแนน</a:t>
            </a:r>
          </a:p>
        </p:txBody>
      </p:sp>
      <p:pic>
        <p:nvPicPr>
          <p:cNvPr id="8194" name="Picture 2" descr="https://tse1.mm.bing.net/th?id=OIP.eFq5Z6luidjRdWbbszt0BgAAAA&amp;pid=Api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43" y="1556792"/>
            <a:ext cx="1080120" cy="104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4EB21-E3DD-45B5-9431-B61D258D1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4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4E810-4C55-428F-8DA2-3652E745D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8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946BE-A83F-41FA-A12E-2D516057D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0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97248-9D29-49F1-B87F-591A9E1089E3}"/>
              </a:ext>
            </a:extLst>
          </p:cNvPr>
          <p:cNvSpPr txBox="1"/>
          <p:nvPr/>
        </p:nvSpPr>
        <p:spPr>
          <a:xfrm>
            <a:off x="5004048" y="2060848"/>
            <a:ext cx="2371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Watchaihost50</a:t>
            </a:r>
          </a:p>
          <a:p>
            <a:r>
              <a:rPr lang="en-US" dirty="0"/>
              <a:t>kaekai33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867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0020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5400" dirty="0">
                <a:solidFill>
                  <a:srgbClr val="FFFF00"/>
                </a:solidFill>
              </a:rPr>
              <a:t>ขอบเขตเนื้อหา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48478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-</a:t>
            </a:r>
            <a:r>
              <a:rPr lang="th-TH" b="1" dirty="0"/>
              <a:t> ความรู้</a:t>
            </a:r>
            <a:r>
              <a:rPr lang="th-TH" b="1" dirty="0" err="1"/>
              <a:t>เกี่ยวกับดิจิทัล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r>
              <a:rPr lang="th-TH" b="1" dirty="0"/>
              <a:t> </a:t>
            </a:r>
            <a:endParaRPr lang="en-US" b="1" dirty="0"/>
          </a:p>
          <a:p>
            <a:r>
              <a:rPr lang="th-TH" b="1" dirty="0">
                <a:solidFill>
                  <a:srgbClr val="00B050"/>
                </a:solidFill>
              </a:rPr>
              <a:t>   องค์ประกอบ</a:t>
            </a:r>
            <a:r>
              <a:rPr lang="th-TH" b="1" dirty="0" err="1">
                <a:solidFill>
                  <a:srgbClr val="00B050"/>
                </a:solidFill>
              </a:rPr>
              <a:t>ของดิจิทัล</a:t>
            </a:r>
            <a:r>
              <a:rPr lang="th-TH" b="1" dirty="0">
                <a:solidFill>
                  <a:srgbClr val="00B050"/>
                </a:solidFill>
              </a:rPr>
              <a:t>คอน</a:t>
            </a:r>
            <a:r>
              <a:rPr lang="th-TH" b="1" dirty="0" err="1">
                <a:solidFill>
                  <a:srgbClr val="00B050"/>
                </a:solidFill>
              </a:rPr>
              <a:t>เทนต์</a:t>
            </a:r>
            <a:r>
              <a:rPr lang="th-TH" b="1" dirty="0">
                <a:solidFill>
                  <a:srgbClr val="00B050"/>
                </a:solidFill>
              </a:rPr>
              <a:t> วิวัฒนาการ </a:t>
            </a:r>
          </a:p>
          <a:p>
            <a:endParaRPr lang="th-TH" b="1" dirty="0"/>
          </a:p>
          <a:p>
            <a:r>
              <a:rPr lang="en-US" b="1" dirty="0"/>
              <a:t>- </a:t>
            </a:r>
            <a:r>
              <a:rPr lang="th-TH" b="1" dirty="0" err="1">
                <a:solidFill>
                  <a:srgbClr val="FF0000"/>
                </a:solidFill>
              </a:rPr>
              <a:t>รูปแบบดิจิทัล</a:t>
            </a:r>
            <a:r>
              <a:rPr lang="th-TH" b="1" dirty="0">
                <a:solidFill>
                  <a:srgbClr val="FF0000"/>
                </a:solidFill>
              </a:rPr>
              <a:t>คอน</a:t>
            </a:r>
            <a:r>
              <a:rPr lang="th-TH" b="1" dirty="0" err="1">
                <a:solidFill>
                  <a:srgbClr val="FF0000"/>
                </a:solidFill>
              </a:rPr>
              <a:t>เทนต์</a:t>
            </a:r>
            <a:r>
              <a:rPr lang="th-TH" b="1" dirty="0">
                <a:solidFill>
                  <a:srgbClr val="FF0000"/>
                </a:solidFill>
              </a:rPr>
              <a:t> </a:t>
            </a:r>
          </a:p>
          <a:p>
            <a:r>
              <a:rPr lang="th-TH" b="1" dirty="0">
                <a:solidFill>
                  <a:srgbClr val="FF0000"/>
                </a:solidFill>
              </a:rPr>
              <a:t>แนวคิด</a:t>
            </a:r>
            <a:r>
              <a:rPr lang="th-TH" b="1" dirty="0" err="1">
                <a:solidFill>
                  <a:srgbClr val="FF0000"/>
                </a:solidFill>
              </a:rPr>
              <a:t>ของดิจิทัล</a:t>
            </a:r>
            <a:r>
              <a:rPr lang="th-TH" b="1" dirty="0">
                <a:solidFill>
                  <a:srgbClr val="FF0000"/>
                </a:solidFill>
              </a:rPr>
              <a:t>คอน</a:t>
            </a:r>
            <a:r>
              <a:rPr lang="th-TH" b="1" dirty="0" err="1">
                <a:solidFill>
                  <a:srgbClr val="FF0000"/>
                </a:solidFill>
              </a:rPr>
              <a:t>เทนต์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th-TH" b="1" dirty="0"/>
              <a:t>การออกแบบและการ</a:t>
            </a:r>
            <a:r>
              <a:rPr lang="th-TH" b="1" dirty="0" err="1"/>
              <a:t>สร้างดิจิทัล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r>
              <a:rPr lang="th-TH" b="1" dirty="0"/>
              <a:t> และแนวโน้ม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b="1" dirty="0"/>
          </a:p>
          <a:p>
            <a:endParaRPr lang="th-TH" b="1" dirty="0"/>
          </a:p>
          <a:p>
            <a:r>
              <a:rPr lang="en-US" sz="1800" dirty="0"/>
              <a:t>Knowledge about digital content, composition of digital content, innovation, forms of digital content, idea of digital content, digital content design and creation, trends of digital content</a:t>
            </a:r>
          </a:p>
        </p:txBody>
      </p:sp>
      <p:pic>
        <p:nvPicPr>
          <p:cNvPr id="2050" name="Picture 2" descr="Digital content regulation: Tech giants may limit user-experience in 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29" y="1627698"/>
            <a:ext cx="3657247" cy="21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age of digital media – what comes next? - News - University of Liver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3640886"/>
            <a:ext cx="3632488" cy="293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3ED1C-1B52-46F3-8802-72ABCCC0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7121-5A98-4530-B8D0-CF04D5B8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5A0B-D9BE-4803-B3EE-5E8C253AF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24C27-D485-4E4B-BED4-5A35B4A77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C21D6E-A3DF-4639-B40C-FA7C2388C669}"/>
              </a:ext>
            </a:extLst>
          </p:cNvPr>
          <p:cNvSpPr/>
          <p:nvPr/>
        </p:nvSpPr>
        <p:spPr>
          <a:xfrm>
            <a:off x="6300192" y="1600200"/>
            <a:ext cx="45719" cy="87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432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26C7-D1DC-45CB-838A-2FEB9BF5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8DBCF-8244-4205-A15E-2B36B2488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9571F-2A40-451B-9A0D-8734984F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D9A4A418-235A-4B66-B471-CC89E534A45D}"/>
              </a:ext>
            </a:extLst>
          </p:cNvPr>
          <p:cNvSpPr/>
          <p:nvPr/>
        </p:nvSpPr>
        <p:spPr>
          <a:xfrm>
            <a:off x="4716016" y="1922291"/>
            <a:ext cx="1296144" cy="648072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33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C0DE-DC4B-44F1-A28C-F9B1E34A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885FB-3DF6-4682-B7EC-B49668334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864DC-7D98-47E1-8879-5B7A59D2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A244871-9F86-421A-BB2D-52A60ECB553A}"/>
              </a:ext>
            </a:extLst>
          </p:cNvPr>
          <p:cNvSpPr/>
          <p:nvPr/>
        </p:nvSpPr>
        <p:spPr>
          <a:xfrm>
            <a:off x="6012160" y="3645024"/>
            <a:ext cx="864096" cy="64807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8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633-062B-4C9E-A680-67CBBC7B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https://www.youtube.com/watch?v=91DA_pxvp4A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FF4EE-3C0C-49A1-A472-D88EB95D5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031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633-062B-4C9E-A680-67CBBC7B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FF4EE-3C0C-49A1-A472-D88EB95D5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9BB93-16D4-42EA-A2EE-F20C4F890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76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633-062B-4C9E-A680-67CBBC7B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FF4EE-3C0C-49A1-A472-D88EB95D5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F1788-073D-4C02-991C-B4868E9D6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2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633-062B-4C9E-A680-67CBBC7B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FF4EE-3C0C-49A1-A472-D88EB95D5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5613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633-062B-4C9E-A680-67CBBC7B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FF4EE-3C0C-49A1-A472-D88EB95D5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2316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633-062B-4C9E-A680-67CBBC7B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FF4EE-3C0C-49A1-A472-D88EB95D5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604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AC3262-DD82-4E90-9FF6-9C503C7AC82C}"/>
              </a:ext>
            </a:extLst>
          </p:cNvPr>
          <p:cNvSpPr txBox="1"/>
          <p:nvPr/>
        </p:nvSpPr>
        <p:spPr>
          <a:xfrm>
            <a:off x="1439652" y="548680"/>
            <a:ext cx="6264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จาก </a:t>
            </a:r>
            <a:r>
              <a:rPr lang="th-TH" b="1" dirty="0"/>
              <a:t>"ฐานคิด"</a:t>
            </a:r>
            <a:r>
              <a:rPr lang="th-TH" dirty="0"/>
              <a:t> ไปสู่ </a:t>
            </a:r>
            <a:r>
              <a:rPr lang="th-TH" b="1" dirty="0"/>
              <a:t>"นวัตกรรม"</a:t>
            </a:r>
            <a:r>
              <a:rPr lang="th-TH" dirty="0"/>
              <a:t> และจบที่ </a:t>
            </a:r>
            <a:r>
              <a:rPr lang="th-TH" b="1" dirty="0"/>
              <a:t>"การลงมือทำจริง"</a:t>
            </a:r>
            <a:r>
              <a:rPr lang="th-TH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EDE43-588C-44DB-97FB-027612FD1E9D}"/>
              </a:ext>
            </a:extLst>
          </p:cNvPr>
          <p:cNvSpPr txBox="1"/>
          <p:nvPr/>
        </p:nvSpPr>
        <p:spPr>
          <a:xfrm>
            <a:off x="179512" y="1628800"/>
            <a:ext cx="9361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1.Knowledge about digital  Content</a:t>
            </a:r>
          </a:p>
          <a:p>
            <a:r>
              <a:rPr lang="en-US" dirty="0"/>
              <a:t> Digital Content Foundations in the AI Era </a:t>
            </a:r>
            <a:r>
              <a:rPr lang="en-US" sz="2400" dirty="0"/>
              <a:t>(Knowledge &amp; Forms)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8BB48E-9B6D-4D97-942B-71D9C8DD9229}"/>
              </a:ext>
            </a:extLst>
          </p:cNvPr>
          <p:cNvSpPr txBox="1"/>
          <p:nvPr/>
        </p:nvSpPr>
        <p:spPr>
          <a:xfrm>
            <a:off x="611560" y="5899592"/>
            <a:ext cx="7488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https://youtube.com/shorts/QKnow9AnVek?si=5v6NFPbJYFjQ1D3k</a:t>
            </a:r>
          </a:p>
        </p:txBody>
      </p:sp>
      <p:pic>
        <p:nvPicPr>
          <p:cNvPr id="15" name="Picture 14">
            <a:hlinkClick r:id="rId2"/>
            <a:extLst>
              <a:ext uri="{FF2B5EF4-FFF2-40B4-BE49-F238E27FC236}">
                <a16:creationId xmlns:a16="http://schemas.microsoft.com/office/drawing/2014/main" id="{F807F730-5A38-4FC0-A8BF-18636A4C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88779"/>
            <a:ext cx="2232248" cy="34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79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6F492-2095-42BB-A3CA-2572B76A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37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A772A-EB9F-4DFB-B335-2B56C7A7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21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8BD73-21A5-4A3C-86ED-744B53C7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32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314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59923-7FCF-4D20-A52E-B9F339B0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48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D64C5-A3D4-4ED0-8E51-A3D180A55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74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29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79BD7-4FC8-4179-A8D4-F0979B3BF256}"/>
              </a:ext>
            </a:extLst>
          </p:cNvPr>
          <p:cNvSpPr txBox="1"/>
          <p:nvPr/>
        </p:nvSpPr>
        <p:spPr>
          <a:xfrm>
            <a:off x="323528" y="260648"/>
            <a:ext cx="79928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/>
              <a:t>"ดิจิทัลคอนเทนต์" </a:t>
            </a:r>
            <a:r>
              <a:rPr lang="th-TH" b="1" dirty="0"/>
              <a:t>(</a:t>
            </a:r>
            <a:r>
              <a:rPr lang="en-US" b="1" dirty="0"/>
              <a:t>Digital Content)</a:t>
            </a:r>
            <a:r>
              <a:rPr lang="en-US" dirty="0"/>
              <a:t> </a:t>
            </a:r>
            <a:endParaRPr lang="th-TH" dirty="0"/>
          </a:p>
          <a:p>
            <a:pPr marL="571500" indent="-571500">
              <a:buFontTx/>
              <a:buChar char="-"/>
            </a:pPr>
            <a:r>
              <a:rPr lang="th-TH" sz="3200" b="1" dirty="0"/>
              <a:t>เพื่อนำไปใช้ได้จริงในยุคนี้</a:t>
            </a:r>
          </a:p>
          <a:p>
            <a:pPr marL="571500" indent="-571500">
              <a:buFontTx/>
              <a:buChar char="-"/>
            </a:pPr>
            <a:r>
              <a:rPr lang="th-TH" sz="3200" b="1" dirty="0"/>
              <a:t>ไม่ใช่แค่</a:t>
            </a:r>
            <a:r>
              <a:rPr lang="th-TH" sz="3200" b="1" dirty="0" err="1"/>
              <a:t>การทำ</a:t>
            </a:r>
            <a:r>
              <a:rPr lang="th-TH" sz="3200" b="1" dirty="0"/>
              <a:t>คลิปหรือเขียนโพสต์เป็นเท่านั้น แต่เป็นเรื่องของความเข้าใจองค์รวมตั้งแต่กระบวนการคิด ไปจนถึงการวัดผลหลังเผยแพร่เพื่อให้เข้าใจได้อย่างเป็นระบบ </a:t>
            </a:r>
          </a:p>
        </p:txBody>
      </p:sp>
      <p:pic>
        <p:nvPicPr>
          <p:cNvPr id="1028" name="Picture 4" descr="เจาะลึก 7 เทรนด์การตลาดดิจิทัล 2026 ...">
            <a:extLst>
              <a:ext uri="{FF2B5EF4-FFF2-40B4-BE49-F238E27FC236}">
                <a16:creationId xmlns:a16="http://schemas.microsoft.com/office/drawing/2014/main" id="{98A45BED-46D4-4C97-850C-CFFB3C0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7229"/>
            <a:ext cx="3515463" cy="18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รวมเทรนด์ AI ปี 2026 กับบทบาทใหม่ใน Digital ...">
            <a:extLst>
              <a:ext uri="{FF2B5EF4-FFF2-40B4-BE49-F238E27FC236}">
                <a16:creationId xmlns:a16="http://schemas.microsoft.com/office/drawing/2014/main" id="{3F21E526-3C9D-4FBF-BF1F-8D4E4E2F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0741"/>
            <a:ext cx="3558324" cy="17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26 Higher Education Digital Marketing ...">
            <a:extLst>
              <a:ext uri="{FF2B5EF4-FFF2-40B4-BE49-F238E27FC236}">
                <a16:creationId xmlns:a16="http://schemas.microsoft.com/office/drawing/2014/main" id="{2D8053DD-9B79-4DE4-93D6-4D19D232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25" y="3320740"/>
            <a:ext cx="5521032" cy="17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Role of AI in Cybersecurity 2026 ...">
            <a:extLst>
              <a:ext uri="{FF2B5EF4-FFF2-40B4-BE49-F238E27FC236}">
                <a16:creationId xmlns:a16="http://schemas.microsoft.com/office/drawing/2014/main" id="{2AB9C8EE-9B51-42A4-82F2-EA8B0DA0C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25" y="5105003"/>
            <a:ext cx="5521032" cy="17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3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79BD7-4FC8-4179-A8D4-F0979B3BF256}"/>
              </a:ext>
            </a:extLst>
          </p:cNvPr>
          <p:cNvSpPr txBox="1"/>
          <p:nvPr/>
        </p:nvSpPr>
        <p:spPr>
          <a:xfrm>
            <a:off x="323528" y="260648"/>
            <a:ext cx="7992888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"ดิจิทัลคอนเทนต์" (</a:t>
            </a:r>
            <a:r>
              <a:rPr lang="en-US" b="1" dirty="0"/>
              <a:t>Digital Content)</a:t>
            </a:r>
            <a:r>
              <a:rPr lang="en-US" dirty="0"/>
              <a:t> </a:t>
            </a:r>
            <a:endParaRPr lang="th-TH" dirty="0"/>
          </a:p>
          <a:p>
            <a:r>
              <a:rPr lang="th-TH" dirty="0"/>
              <a:t>- เพื่อนำไปใช้ได้จริงในยุคนี้ ไม่ใช่แค่</a:t>
            </a:r>
            <a:r>
              <a:rPr lang="th-TH" dirty="0" err="1"/>
              <a:t>การทำ</a:t>
            </a:r>
            <a:r>
              <a:rPr lang="th-TH" dirty="0"/>
              <a:t>คลิปหรือเขียนโพสต์เป็นเท่านั้น แต่เป็นเรื่องของความเข้าใจองค์รวมตั้งแต่กระบวนการคิด ไปจนถึงการวัดผลหลังเผยแพร่</a:t>
            </a:r>
          </a:p>
          <a:p>
            <a:r>
              <a:rPr lang="th-TH" dirty="0"/>
              <a:t>เพื่อให้เข้าใจได้อย่างเป็นระบบ </a:t>
            </a:r>
          </a:p>
          <a:p>
            <a:r>
              <a:rPr lang="th-TH" dirty="0"/>
              <a:t>โครงสร้าง 5 แกนหลัก</a:t>
            </a:r>
          </a:p>
          <a:p>
            <a:pPr marL="514350" indent="-514350">
              <a:buAutoNum type="arabicPeriod"/>
            </a:pPr>
            <a:r>
              <a:rPr lang="th-TH" sz="3200" b="1" dirty="0"/>
              <a:t>พื้นฐานและความเข้าใจเกี่ยวกับดิจิทัลคอนเทนต์</a:t>
            </a:r>
            <a:r>
              <a:rPr lang="th-TH" b="1" dirty="0"/>
              <a:t> (</a:t>
            </a:r>
            <a:r>
              <a:rPr lang="en-US" b="1" dirty="0"/>
              <a:t>Foundations of Digital Content)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การวางกลยุทธ์และการเล่าเรื่อง </a:t>
            </a:r>
            <a:r>
              <a:rPr lang="th-TH" b="1" dirty="0"/>
              <a:t>(</a:t>
            </a:r>
            <a:r>
              <a:rPr lang="en-US" b="1" dirty="0"/>
              <a:t>Strategy &amp; Storytelling)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ทักษะการผลิตและการใช้เครื่องมือ </a:t>
            </a:r>
            <a:r>
              <a:rPr lang="th-TH" dirty="0"/>
              <a:t>(</a:t>
            </a:r>
            <a:r>
              <a:rPr lang="en-US" dirty="0"/>
              <a:t>Production &amp; Tools)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ความเข้าใจในแพลตฟอร์มและอัลกอริทึม </a:t>
            </a:r>
            <a:r>
              <a:rPr lang="th-TH" b="1" dirty="0"/>
              <a:t>(</a:t>
            </a:r>
            <a:r>
              <a:rPr lang="en-US" b="1" dirty="0"/>
              <a:t>Platforms &amp; Algorithms)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กฎหมาย จริยธรรม และการวัดผล </a:t>
            </a:r>
            <a:r>
              <a:rPr lang="th-TH" b="1" dirty="0"/>
              <a:t>(</a:t>
            </a:r>
            <a:r>
              <a:rPr lang="en-US" b="1" dirty="0"/>
              <a:t>Ethics, Laws &amp; Analytics)</a:t>
            </a:r>
          </a:p>
        </p:txBody>
      </p:sp>
    </p:spTree>
    <p:extLst>
      <p:ext uri="{BB962C8B-B14F-4D97-AF65-F5344CB8AC3E}">
        <p14:creationId xmlns:p14="http://schemas.microsoft.com/office/powerpoint/2010/main" val="340260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79BD7-4FC8-4179-A8D4-F0979B3BF256}"/>
              </a:ext>
            </a:extLst>
          </p:cNvPr>
          <p:cNvSpPr txBox="1"/>
          <p:nvPr/>
        </p:nvSpPr>
        <p:spPr>
          <a:xfrm>
            <a:off x="467544" y="692696"/>
            <a:ext cx="7992888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"ดิจิทัลคอนเทนต์" (</a:t>
            </a:r>
            <a:r>
              <a:rPr lang="en-US" b="1" dirty="0"/>
              <a:t>Digital Content)</a:t>
            </a:r>
            <a:r>
              <a:rPr lang="en-US" dirty="0"/>
              <a:t> </a:t>
            </a:r>
            <a:endParaRPr lang="th-TH" dirty="0"/>
          </a:p>
          <a:p>
            <a:r>
              <a:rPr lang="th-TH" dirty="0"/>
              <a:t>- เพื่อนำไปใช้ได้จริงในยุคนี้ ไม่ใช่แค่</a:t>
            </a:r>
            <a:r>
              <a:rPr lang="th-TH" dirty="0" err="1"/>
              <a:t>การทำ</a:t>
            </a:r>
            <a:r>
              <a:rPr lang="th-TH" dirty="0"/>
              <a:t>คลิปหรือเขียนโพสต์เป็นเท่านั้น แต่เป็นเรื่องของความเข้าใจองค์รวมตั้งแต่กระบวนการคิด ไปจนถึงการวัดผลหลังเผยแพร่</a:t>
            </a:r>
          </a:p>
          <a:p>
            <a:r>
              <a:rPr lang="th-TH" dirty="0"/>
              <a:t>เพื่อให้เข้าใจได้อย่างเป็นระบบ </a:t>
            </a:r>
          </a:p>
          <a:p>
            <a:pPr marL="457200" indent="-457200">
              <a:buFontTx/>
              <a:buChar char="-"/>
            </a:pPr>
            <a:r>
              <a:rPr lang="th-TH" dirty="0"/>
              <a:t>โครงสร้าง 5 แกนหลัก</a:t>
            </a:r>
          </a:p>
          <a:p>
            <a:r>
              <a:rPr lang="th-TH" b="1" dirty="0"/>
              <a:t>1. พื้นฐานและความเข้าใจเกี่ยวกับดิจิทัลคอนเทนต์ (</a:t>
            </a:r>
            <a:r>
              <a:rPr lang="en-US" b="1" dirty="0"/>
              <a:t>Foundations of Digital Content)</a:t>
            </a:r>
          </a:p>
          <a:p>
            <a:r>
              <a:rPr lang="th-TH" dirty="0"/>
              <a:t>นี่คือกระดุมเม็ดแรกครับ ถ้าผู้เรียนเข้าใจบริบท ก็จะสามารถเลือกใช้เครื่องมือได้ถูกงาน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b="1" dirty="0"/>
              <a:t>ความหมายและบทบาท:</a:t>
            </a:r>
            <a:r>
              <a:rPr lang="th-TH" dirty="0"/>
              <a:t> ดิจิทัลคอนเทนต์คืออะไร? และทำไมมันถึงกลายมาเป็นหัวใจสำคัญของการสื่อสาร ธุรกิจ และการตลาดในปัจจุบัน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b="1" dirty="0"/>
              <a:t>ประเภทของคอนเทนต์ (</a:t>
            </a:r>
            <a:r>
              <a:rPr lang="en-US" b="1" dirty="0"/>
              <a:t>Content Formats):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Text:</a:t>
            </a:r>
            <a:r>
              <a:rPr lang="en-US" dirty="0"/>
              <a:t> </a:t>
            </a:r>
            <a:r>
              <a:rPr lang="th-TH" dirty="0"/>
              <a:t>บทความ, แคปชัน, </a:t>
            </a:r>
            <a:r>
              <a:rPr lang="en-US" dirty="0"/>
              <a:t>Micro-blogging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Visual:</a:t>
            </a:r>
            <a:r>
              <a:rPr lang="en-US" dirty="0"/>
              <a:t> </a:t>
            </a:r>
            <a:r>
              <a:rPr lang="th-TH" dirty="0"/>
              <a:t>รูปภาพ, อินโฟกราฟิก, มีม (</a:t>
            </a:r>
            <a:r>
              <a:rPr lang="en-US" dirty="0"/>
              <a:t>Meme)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Audio:</a:t>
            </a:r>
            <a:r>
              <a:rPr lang="en-US" dirty="0"/>
              <a:t> </a:t>
            </a:r>
            <a:r>
              <a:rPr lang="th-TH" dirty="0"/>
              <a:t>พอดแคสต์, คลับ</a:t>
            </a:r>
            <a:r>
              <a:rPr lang="th-TH" dirty="0" err="1"/>
              <a:t>เฮาส์</a:t>
            </a:r>
            <a:r>
              <a:rPr lang="th-TH" dirty="0"/>
              <a:t>/</a:t>
            </a:r>
            <a:r>
              <a:rPr lang="en-US" dirty="0"/>
              <a:t>Space, </a:t>
            </a:r>
            <a:r>
              <a:rPr lang="th-TH" dirty="0"/>
              <a:t>เสียงประกอบ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Video:</a:t>
            </a:r>
            <a:r>
              <a:rPr lang="en-US" dirty="0"/>
              <a:t> </a:t>
            </a:r>
            <a:r>
              <a:rPr lang="th-TH" dirty="0"/>
              <a:t>วิดีโอสั้น (</a:t>
            </a:r>
            <a:r>
              <a:rPr lang="en-US" dirty="0"/>
              <a:t>TikTok, Reels, Shorts), </a:t>
            </a:r>
            <a:r>
              <a:rPr lang="th-TH" dirty="0"/>
              <a:t>วิดีโอยาว (</a:t>
            </a:r>
            <a:r>
              <a:rPr lang="en-US" dirty="0"/>
              <a:t>YouTube)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Interactive:</a:t>
            </a:r>
            <a:r>
              <a:rPr lang="en-US" dirty="0"/>
              <a:t> </a:t>
            </a:r>
            <a:r>
              <a:rPr lang="th-TH" dirty="0"/>
              <a:t>คอนเทนต์ที่โต้ตอบได้ เช่น ฟิลเตอร์ </a:t>
            </a:r>
            <a:r>
              <a:rPr lang="en-US" dirty="0"/>
              <a:t>IG, </a:t>
            </a:r>
            <a:r>
              <a:rPr lang="th-TH" dirty="0"/>
              <a:t>แบบทดสอบ, </a:t>
            </a:r>
            <a:r>
              <a:rPr lang="en-US" dirty="0"/>
              <a:t>VR/AR</a:t>
            </a:r>
            <a:endParaRPr lang="th-TH" dirty="0"/>
          </a:p>
          <a:p>
            <a:pPr marL="457200" indent="-457200">
              <a:buFontTx/>
              <a:buChar char="-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94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6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71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1814</Words>
  <Application>Microsoft Office PowerPoint</Application>
  <PresentationFormat>On-screen Show (4:3)</PresentationFormat>
  <Paragraphs>218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Inter</vt:lpstr>
      <vt:lpstr>optimisticAI</vt:lpstr>
      <vt:lpstr>Office Theme</vt:lpstr>
      <vt:lpstr>PowerPoint Presentation</vt:lpstr>
      <vt:lpstr>คำอธิบายรายวิชา</vt:lpstr>
      <vt:lpstr>ขอบเขตเนื้อหา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https://www.youtube.com/watch?v=91DA_pxvp4A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www.easyosteam.com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ดิจิทัลคอนเทนต์ Digital Content</dc:title>
  <dc:creator>KKD Windows7 V.11_x64</dc:creator>
  <cp:lastModifiedBy>Computer</cp:lastModifiedBy>
  <cp:revision>184</cp:revision>
  <dcterms:created xsi:type="dcterms:W3CDTF">2023-04-14T12:37:56Z</dcterms:created>
  <dcterms:modified xsi:type="dcterms:W3CDTF">2026-04-25T05:25:53Z</dcterms:modified>
</cp:coreProperties>
</file>